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57" r:id="rId6"/>
    <p:sldId id="258" r:id="rId7"/>
    <p:sldId id="259" r:id="rId8"/>
    <p:sldId id="260" r:id="rId9"/>
    <p:sldId id="266" r:id="rId10"/>
    <p:sldId id="268" r:id="rId11"/>
    <p:sldId id="269" r:id="rId12"/>
    <p:sldId id="272" r:id="rId13"/>
    <p:sldId id="270" r:id="rId14"/>
    <p:sldId id="267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2D0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43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FF3F-39E4-4D4F-BD17-B718414AB645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FC6-9B2A-4B86-BB9D-516D66C720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89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FF3F-39E4-4D4F-BD17-B718414AB645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FC6-9B2A-4B86-BB9D-516D66C720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966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FF3F-39E4-4D4F-BD17-B718414AB645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FC6-9B2A-4B86-BB9D-516D66C720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707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FF3F-39E4-4D4F-BD17-B718414AB645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FC6-9B2A-4B86-BB9D-516D66C720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486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FF3F-39E4-4D4F-BD17-B718414AB645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FC6-9B2A-4B86-BB9D-516D66C720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65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FF3F-39E4-4D4F-BD17-B718414AB645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FC6-9B2A-4B86-BB9D-516D66C720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17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FF3F-39E4-4D4F-BD17-B718414AB645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FC6-9B2A-4B86-BB9D-516D66C720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203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FF3F-39E4-4D4F-BD17-B718414AB645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FC6-9B2A-4B86-BB9D-516D66C720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007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FF3F-39E4-4D4F-BD17-B718414AB645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FC6-9B2A-4B86-BB9D-516D66C720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52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FF3F-39E4-4D4F-BD17-B718414AB645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FC6-9B2A-4B86-BB9D-516D66C720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632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FF3F-39E4-4D4F-BD17-B718414AB645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FC6-9B2A-4B86-BB9D-516D66C720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62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AFF3F-39E4-4D4F-BD17-B718414AB645}" type="datetimeFigureOut">
              <a:rPr lang="zh-TW" altLang="en-US" smtClean="0"/>
              <a:t>2019/3/4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80FC6-9B2A-4B86-BB9D-516D66C720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557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__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PowerPoint___2.ppt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51984" y="72428"/>
            <a:ext cx="9144000" cy="148476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lnSpc>
                <a:spcPts val="10200"/>
              </a:lnSpc>
            </a:pPr>
            <a:r>
              <a:rPr lang="zh-TW" altLang="en-US" sz="96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認識教會組織</a:t>
            </a:r>
            <a:endParaRPr lang="zh-TW" altLang="en-US" sz="96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51984" y="5823422"/>
            <a:ext cx="9144000" cy="101522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ts val="6000"/>
              </a:lnSpc>
            </a:pP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分享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理事長蔣美妹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84" y="1531059"/>
            <a:ext cx="9144000" cy="431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8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3841"/>
          </a:xfrm>
        </p:spPr>
        <p:txBody>
          <a:bodyPr>
            <a:normAutofit fontScale="90000"/>
          </a:bodyPr>
          <a:lstStyle/>
          <a:p>
            <a:pPr>
              <a:lnSpc>
                <a:spcPts val="6000"/>
              </a:lnSpc>
            </a:pPr>
            <a:r>
              <a:rPr lang="zh-TW" altLang="en-US" sz="5400" b="1" dirty="0" smtClean="0">
                <a:solidFill>
                  <a:srgbClr val="2D07B9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經文</a:t>
            </a:r>
            <a:r>
              <a:rPr lang="en-US" altLang="zh-TW" sz="5400" b="1" dirty="0" smtClean="0">
                <a:solidFill>
                  <a:srgbClr val="2D07B9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:</a:t>
            </a:r>
            <a:r>
              <a:rPr lang="zh-TW" altLang="en-US" sz="5400" b="1" dirty="0" smtClean="0">
                <a:solidFill>
                  <a:srgbClr val="2D07B9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民數記</a:t>
            </a:r>
            <a:r>
              <a:rPr lang="en-US" altLang="zh-TW" sz="5400" b="1" dirty="0" smtClean="0">
                <a:solidFill>
                  <a:srgbClr val="2D07B9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14:5    </a:t>
            </a:r>
            <a:r>
              <a:rPr lang="zh-TW" altLang="en-US" sz="5400" b="1" dirty="0" smtClean="0">
                <a:solidFill>
                  <a:srgbClr val="2D07B9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使徒行傳</a:t>
            </a:r>
            <a:r>
              <a:rPr lang="en-US" altLang="zh-TW" sz="5400" b="1" dirty="0" smtClean="0">
                <a:solidFill>
                  <a:srgbClr val="2D07B9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7:38</a:t>
            </a:r>
            <a:endParaRPr lang="zh-TW" altLang="en-US" sz="5400" b="1" dirty="0">
              <a:solidFill>
                <a:srgbClr val="2D07B9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57196"/>
            <a:ext cx="10515600" cy="508804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en-US" altLang="zh-TW" sz="5400" dirty="0" smtClean="0">
                <a:solidFill>
                  <a:schemeClr val="accent6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14:5 </a:t>
            </a: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摩西亞倫就俯伏在以色列全會眾面前。</a:t>
            </a:r>
            <a:endParaRPr lang="en-US" altLang="zh-TW" sz="5400" dirty="0">
              <a:solidFill>
                <a:schemeClr val="accent6">
                  <a:lumMod val="75000"/>
                </a:schemeClr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lvl="0"/>
            <a:r>
              <a:rPr lang="en-US" altLang="zh-TW" sz="5400" dirty="0" smtClean="0">
                <a:solidFill>
                  <a:schemeClr val="accent6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7</a:t>
            </a:r>
            <a:r>
              <a:rPr lang="en-US" altLang="zh-TW" sz="5400" dirty="0">
                <a:solidFill>
                  <a:schemeClr val="accent6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: 38 </a:t>
            </a: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這人曾在曠野會中和西乃山上，與那對他說話的天使同在，又與我們的祖宗同在，並且領受活潑的聖言傳給我們。</a:t>
            </a:r>
          </a:p>
          <a:p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04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3085" y="890225"/>
            <a:ext cx="11389259" cy="1771493"/>
          </a:xfrm>
        </p:spPr>
        <p:txBody>
          <a:bodyPr>
            <a:normAutofit/>
          </a:bodyPr>
          <a:lstStyle/>
          <a:p>
            <a:pPr>
              <a:lnSpc>
                <a:spcPts val="5280"/>
              </a:lnSpc>
            </a:pPr>
            <a:r>
              <a:rPr lang="en-US" altLang="zh-TW" sz="6000" kern="100" dirty="0">
                <a:solidFill>
                  <a:srgbClr val="00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  <a:sym typeface="Wingdings" panose="05000000000000000000" pitchFamily="2" charset="2"/>
              </a:rPr>
              <a:t></a:t>
            </a:r>
            <a:r>
              <a:rPr lang="zh-TW" altLang="zh-TW" sz="6000" kern="100" dirty="0">
                <a:solidFill>
                  <a:srgbClr val="00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教會的觀念從什麼時候有的呢？</a:t>
            </a:r>
            <a:endParaRPr lang="zh-TW" altLang="en-US" sz="6000" dirty="0">
              <a:solidFill>
                <a:srgbClr val="0000CC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3085" y="3060071"/>
            <a:ext cx="11470741" cy="222715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90500" indent="0" algn="just">
              <a:lnSpc>
                <a:spcPts val="6400"/>
              </a:lnSpc>
              <a:spcAft>
                <a:spcPts val="0"/>
              </a:spcAft>
              <a:buNone/>
            </a:pPr>
            <a:r>
              <a:rPr lang="zh-TW" altLang="zh-TW" sz="54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◆</a:t>
            </a:r>
            <a:r>
              <a:rPr lang="zh-TW" altLang="zh-TW" sz="5400" b="1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舊約時代</a:t>
            </a:r>
            <a:endParaRPr lang="en-US" altLang="zh-TW" sz="5400" b="1" kern="1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lvl="0" indent="0" algn="just">
              <a:lnSpc>
                <a:spcPts val="6400"/>
              </a:lnSpc>
              <a:buNone/>
            </a:pPr>
            <a:r>
              <a:rPr lang="zh-TW" altLang="zh-TW" sz="5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◆</a:t>
            </a:r>
            <a:r>
              <a:rPr lang="zh-TW" altLang="en-US" sz="54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</a:t>
            </a:r>
            <a:r>
              <a:rPr kumimoji="0" lang="zh-TW" altLang="zh-TW" sz="5400" b="1" i="0" u="none" strike="noStrike" kern="1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約時代</a:t>
            </a:r>
            <a:endParaRPr kumimoji="0" lang="en-US" altLang="zh-TW" sz="5400" b="1" i="0" u="none" strike="noStrike" kern="1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indent="0" algn="just">
              <a:lnSpc>
                <a:spcPts val="3700"/>
              </a:lnSpc>
              <a:spcAft>
                <a:spcPts val="0"/>
              </a:spcAft>
              <a:buNone/>
            </a:pPr>
            <a:endParaRPr lang="en-US" altLang="zh-TW" sz="5100" b="1" kern="1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indent="0" algn="just">
              <a:lnSpc>
                <a:spcPts val="3700"/>
              </a:lnSpc>
              <a:spcAft>
                <a:spcPts val="0"/>
              </a:spcAft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34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3085" y="217283"/>
            <a:ext cx="11470741" cy="652754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19050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zh-TW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◆</a:t>
            </a:r>
            <a:r>
              <a:rPr lang="zh-TW" altLang="zh-TW" sz="5100" b="1" kern="100" dirty="0" smtClean="0">
                <a:solidFill>
                  <a:srgbClr val="2D07B9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舊約</a:t>
            </a:r>
            <a:r>
              <a:rPr lang="zh-TW" altLang="zh-TW" sz="5100" b="1" kern="100" dirty="0">
                <a:solidFill>
                  <a:srgbClr val="2D07B9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時代～</a:t>
            </a:r>
            <a:r>
              <a:rPr lang="zh-TW" altLang="zh-TW" sz="51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如果以</a:t>
            </a:r>
            <a:r>
              <a:rPr lang="zh-TW" altLang="zh-TW" sz="5100" b="1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「上帝的子民被聚集在一處，加上敬拜上帝的行為」</a:t>
            </a:r>
            <a:r>
              <a:rPr lang="zh-TW" altLang="zh-TW" sz="51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來定義為「教會」，</a:t>
            </a:r>
            <a:r>
              <a:rPr lang="zh-TW" altLang="zh-TW" sz="51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那麼</a:t>
            </a:r>
            <a:r>
              <a:rPr lang="zh-TW" altLang="zh-TW" sz="51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「教會」是從人類的始祖</a:t>
            </a:r>
            <a:r>
              <a:rPr lang="zh-TW" altLang="zh-TW" sz="5100" b="1" u="sng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亞當</a:t>
            </a:r>
            <a:r>
              <a:rPr lang="zh-TW" altLang="zh-TW" sz="51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zh-TW" sz="5100" b="1" u="sng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夏娃</a:t>
            </a:r>
            <a:r>
              <a:rPr lang="zh-TW" altLang="zh-TW" sz="51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的時代就已經存在。</a:t>
            </a:r>
            <a:r>
              <a:rPr lang="zh-TW" altLang="zh-TW" sz="5100" b="1" kern="100" dirty="0">
                <a:solidFill>
                  <a:srgbClr val="00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當時的教會並無正式組織，而是以家庭為中心</a:t>
            </a:r>
            <a:r>
              <a:rPr lang="zh-TW" altLang="zh-TW" sz="5100" b="1" kern="1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（伯</a:t>
            </a:r>
            <a:r>
              <a:rPr lang="en-US" altLang="zh-TW" sz="5100" b="1" kern="1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1:5</a:t>
            </a:r>
            <a:r>
              <a:rPr lang="zh-TW" altLang="en-US" sz="5100" b="1" kern="1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筵宴的日子過了、約伯打發人去叫他們自潔．他清早起來、按著他們眾人的數目獻燔祭．因為他說、恐怕我兒子犯了罪、心中棄掉　神。約伯常常這樣行。</a:t>
            </a:r>
            <a:r>
              <a:rPr lang="zh-TW" altLang="zh-TW" sz="5100" b="1" kern="1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zh-TW" sz="5100" b="1" kern="1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5100" b="1" kern="100" dirty="0" smtClean="0">
              <a:solidFill>
                <a:schemeClr val="accent6">
                  <a:lumMod val="75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indent="304800" algn="just">
              <a:lnSpc>
                <a:spcPts val="4000"/>
              </a:lnSpc>
              <a:spcAft>
                <a:spcPts val="0"/>
              </a:spcAft>
            </a:pPr>
            <a:r>
              <a:rPr lang="zh-TW" altLang="zh-TW" sz="5100" b="1" kern="100" dirty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以色列人出埃及之後，上帝曉喻摩西</a:t>
            </a:r>
            <a:r>
              <a:rPr lang="zh-TW" altLang="zh-TW" sz="5100" b="1" kern="100" dirty="0">
                <a:solidFill>
                  <a:srgbClr val="00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正式組織</a:t>
            </a:r>
            <a:r>
              <a:rPr lang="zh-TW" altLang="zh-TW" sz="5100" b="1" kern="100" dirty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舊約教會（建立敬拜神的會幕）。</a:t>
            </a:r>
            <a:endParaRPr lang="zh-TW" altLang="zh-TW" sz="5100" b="1" kern="100" dirty="0" smtClean="0">
              <a:solidFill>
                <a:srgbClr val="7030A0"/>
              </a:solidFill>
              <a:effectLst/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190500" indent="304800" algn="just">
              <a:lnSpc>
                <a:spcPts val="4000"/>
              </a:lnSpc>
              <a:spcAft>
                <a:spcPts val="0"/>
              </a:spcAft>
            </a:pPr>
            <a:r>
              <a:rPr lang="zh-TW" altLang="zh-TW" sz="5100" b="1" kern="100" dirty="0"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以色列人進迦南之後</a:t>
            </a:r>
            <a:r>
              <a:rPr lang="zh-TW" altLang="zh-TW" sz="51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5100" b="1" kern="100" dirty="0"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上帝透過</a:t>
            </a:r>
            <a:r>
              <a:rPr lang="zh-TW" altLang="zh-TW" sz="5100" b="1" kern="100" dirty="0">
                <a:solidFill>
                  <a:srgbClr val="00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所羅門王建立聖殿（取代移動式的會幕）</a:t>
            </a:r>
            <a:endParaRPr lang="zh-TW" altLang="zh-TW" sz="5100" b="1" kern="100" dirty="0" smtClean="0">
              <a:solidFill>
                <a:srgbClr val="0000CC"/>
              </a:solidFill>
              <a:effectLst/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352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2139" y="344032"/>
            <a:ext cx="11407366" cy="623783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190500" indent="0" algn="just">
              <a:lnSpc>
                <a:spcPts val="5000"/>
              </a:lnSpc>
              <a:spcAft>
                <a:spcPts val="0"/>
              </a:spcAft>
              <a:buNone/>
            </a:pPr>
            <a:r>
              <a:rPr lang="en-US" altLang="zh-TW" sz="4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◆</a:t>
            </a:r>
            <a:r>
              <a:rPr lang="zh-TW" altLang="zh-TW" sz="4800" kern="100" dirty="0" smtClean="0"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新約</a:t>
            </a:r>
            <a:r>
              <a:rPr lang="zh-TW" altLang="zh-TW" sz="4800" kern="100" dirty="0"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時代～</a:t>
            </a:r>
            <a:r>
              <a:rPr lang="zh-TW" altLang="zh-TW" sz="4800" b="1" kern="1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五旬節聖靈降臨，新約教會正式實現；</a:t>
            </a:r>
            <a:r>
              <a:rPr lang="zh-TW" altLang="zh-TW" sz="48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舊約的國家性宗教從此擴張為新約的普世性宗教</a:t>
            </a:r>
            <a:r>
              <a:rPr lang="zh-TW" altLang="zh-TW" sz="4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zh-TW" sz="4800" b="1" kern="100" dirty="0">
                <a:solidFill>
                  <a:srgbClr val="2D07B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這時教會的觀念更加的明確，凡信主的人都是神的兒女</a:t>
            </a:r>
            <a:r>
              <a:rPr lang="zh-TW" altLang="zh-TW" sz="4800" b="1" kern="1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（加</a:t>
            </a:r>
            <a:r>
              <a:rPr lang="en-US" altLang="zh-TW" sz="4800" b="1" kern="1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3:28-29</a:t>
            </a:r>
            <a:r>
              <a:rPr lang="zh-TW" altLang="zh-TW" sz="4800" b="1" kern="1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）。</a:t>
            </a:r>
            <a:r>
              <a:rPr lang="zh-TW" altLang="zh-TW" sz="4800" b="1" kern="100" dirty="0">
                <a:solidFill>
                  <a:srgbClr val="2D07B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新約教會有時被稱『耶路撒冷』和『神的殿』</a:t>
            </a:r>
            <a:r>
              <a:rPr lang="zh-TW" altLang="zh-TW" sz="4800" b="1" kern="1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（加</a:t>
            </a:r>
            <a:r>
              <a:rPr lang="en-US" altLang="zh-TW" sz="4800" b="1" kern="1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4:26</a:t>
            </a:r>
            <a:r>
              <a:rPr lang="zh-TW" altLang="zh-TW" sz="4800" b="1" kern="1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，來</a:t>
            </a:r>
            <a:r>
              <a:rPr lang="en-US" altLang="zh-TW" sz="4800" b="1" kern="1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12:22</a:t>
            </a:r>
            <a:r>
              <a:rPr lang="zh-TW" altLang="zh-TW" sz="4800" b="1" kern="1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，林前</a:t>
            </a:r>
            <a:r>
              <a:rPr lang="en-US" altLang="zh-TW" sz="4800" b="1" kern="1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3:16-17</a:t>
            </a:r>
            <a:r>
              <a:rPr lang="zh-TW" altLang="zh-TW" sz="4800" b="1" kern="1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…）</a:t>
            </a:r>
            <a:r>
              <a:rPr lang="zh-TW" altLang="zh-TW" sz="4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。使徒應用舊約教會的名稱在新約教會上，是因為兩者原為一，而司提反稱舊約以色列會眾為「教會」（徒</a:t>
            </a:r>
            <a:r>
              <a:rPr lang="en-US" altLang="zh-TW" sz="4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7:38</a:t>
            </a:r>
            <a:r>
              <a:rPr lang="zh-TW" altLang="zh-TW" sz="4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）。可見教會史原早在五旬節。</a:t>
            </a:r>
            <a:endParaRPr lang="zh-TW" altLang="zh-TW" sz="4800" kern="1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84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4566" y="398352"/>
            <a:ext cx="11425474" cy="590285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90500" indent="0" algn="just">
              <a:lnSpc>
                <a:spcPts val="6600"/>
              </a:lnSpc>
              <a:spcAft>
                <a:spcPts val="0"/>
              </a:spcAft>
              <a:buNone/>
            </a:pPr>
            <a:r>
              <a:rPr lang="en-US" altLang="zh-TW" sz="5400" kern="100" dirty="0">
                <a:solidFill>
                  <a:srgbClr val="000000"/>
                </a:solidFill>
                <a:latin typeface="新細明體" panose="02020500000000000000" pitchFamily="18" charset="-120"/>
                <a:sym typeface="Wingdings" panose="05000000000000000000" pitchFamily="2" charset="2"/>
              </a:rPr>
              <a:t></a:t>
            </a:r>
            <a:r>
              <a:rPr lang="zh-TW" altLang="zh-TW" sz="5400" b="1" kern="100" dirty="0">
                <a:solidFill>
                  <a:srgbClr val="0000CC"/>
                </a:solidFill>
                <a:latin typeface="Times New Roman" panose="02020603050405020304" pitchFamily="18" charset="0"/>
              </a:rPr>
              <a:t>伊甸園（家庭型的教會）</a:t>
            </a:r>
            <a:endParaRPr lang="zh-TW" altLang="zh-TW" sz="5400" b="1" kern="100" dirty="0" smtClean="0">
              <a:solidFill>
                <a:srgbClr val="0000CC"/>
              </a:solidFill>
              <a:effectLst/>
              <a:latin typeface="Times New Roman" panose="02020603050405020304" pitchFamily="18" charset="0"/>
              <a:ea typeface="全真粗圓體"/>
            </a:endParaRPr>
          </a:p>
          <a:p>
            <a:pPr marL="190500" indent="0" algn="just">
              <a:lnSpc>
                <a:spcPts val="6600"/>
              </a:lnSpc>
              <a:spcAft>
                <a:spcPts val="0"/>
              </a:spcAft>
              <a:buNone/>
            </a:pPr>
            <a:r>
              <a:rPr lang="en-US" altLang="zh-TW" sz="5400" kern="100" dirty="0">
                <a:solidFill>
                  <a:srgbClr val="000000"/>
                </a:solidFill>
                <a:latin typeface="新細明體" panose="02020500000000000000" pitchFamily="18" charset="-120"/>
                <a:sym typeface="Wingdings" panose="05000000000000000000" pitchFamily="2" charset="2"/>
              </a:rPr>
              <a:t></a:t>
            </a:r>
            <a:r>
              <a:rPr lang="zh-TW" altLang="zh-TW" sz="5400" b="1" kern="100" dirty="0">
                <a:solidFill>
                  <a:srgbClr val="C00000"/>
                </a:solidFill>
                <a:latin typeface="Times New Roman" panose="02020603050405020304" pitchFamily="18" charset="0"/>
              </a:rPr>
              <a:t>會幕  </a:t>
            </a:r>
            <a:r>
              <a:rPr lang="zh-TW" altLang="en-US" sz="5400" b="1" kern="1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</a:t>
            </a:r>
            <a:r>
              <a:rPr lang="zh-TW" altLang="zh-TW" sz="5400" b="1" kern="1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（</a:t>
            </a:r>
            <a:r>
              <a:rPr lang="zh-TW" altLang="zh-TW" sz="5400" b="1" kern="100" dirty="0">
                <a:solidFill>
                  <a:srgbClr val="C00000"/>
                </a:solidFill>
                <a:latin typeface="Times New Roman" panose="02020603050405020304" pitchFamily="18" charset="0"/>
              </a:rPr>
              <a:t>移動型的教會）</a:t>
            </a:r>
            <a:endParaRPr lang="zh-TW" altLang="zh-TW" sz="5400" b="1" kern="1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全真粗圓體"/>
            </a:endParaRPr>
          </a:p>
          <a:p>
            <a:pPr marL="190500" indent="0" algn="just">
              <a:lnSpc>
                <a:spcPts val="6600"/>
              </a:lnSpc>
              <a:spcAft>
                <a:spcPts val="0"/>
              </a:spcAft>
              <a:buNone/>
            </a:pPr>
            <a:r>
              <a:rPr lang="en-US" altLang="zh-TW" sz="5400" kern="100" dirty="0">
                <a:solidFill>
                  <a:srgbClr val="000000"/>
                </a:solidFill>
                <a:latin typeface="新細明體" panose="02020500000000000000" pitchFamily="18" charset="-120"/>
                <a:sym typeface="Wingdings" panose="05000000000000000000" pitchFamily="2" charset="2"/>
              </a:rPr>
              <a:t></a:t>
            </a:r>
            <a:r>
              <a:rPr lang="zh-TW" altLang="zh-TW" sz="54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聖殿</a:t>
            </a:r>
            <a:r>
              <a:rPr lang="en-US" altLang="zh-TW" sz="54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zh-TW" altLang="en-US" sz="5400" b="1" kern="1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zh-TW" altLang="zh-TW" sz="5400" b="1" kern="1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（</a:t>
            </a:r>
            <a:r>
              <a:rPr lang="zh-TW" altLang="zh-TW" sz="54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集中型的教會）</a:t>
            </a:r>
            <a:endParaRPr lang="zh-TW" altLang="zh-TW" sz="5400" b="1" kern="100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全真粗圓體"/>
            </a:endParaRPr>
          </a:p>
          <a:p>
            <a:pPr marL="190500" indent="0" algn="just">
              <a:lnSpc>
                <a:spcPts val="6600"/>
              </a:lnSpc>
              <a:spcAft>
                <a:spcPts val="0"/>
              </a:spcAft>
              <a:buNone/>
            </a:pPr>
            <a:r>
              <a:rPr lang="en-US" altLang="zh-TW" sz="5400" b="1" kern="100" dirty="0">
                <a:solidFill>
                  <a:schemeClr val="accent2">
                    <a:lumMod val="75000"/>
                  </a:schemeClr>
                </a:solidFill>
                <a:latin typeface="新細明體" panose="02020500000000000000" pitchFamily="18" charset="-120"/>
                <a:sym typeface="Wingdings" panose="05000000000000000000" pitchFamily="2" charset="2"/>
              </a:rPr>
              <a:t></a:t>
            </a:r>
            <a:r>
              <a:rPr lang="zh-TW" altLang="zh-TW" sz="5400" b="1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會堂</a:t>
            </a:r>
            <a:r>
              <a:rPr lang="en-US" altLang="zh-TW" sz="5400" b="1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zh-TW" altLang="en-US" sz="5400" b="1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zh-TW" altLang="zh-TW" sz="5400" b="1" kern="1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（</a:t>
            </a:r>
            <a:r>
              <a:rPr lang="zh-TW" altLang="zh-TW" sz="5400" b="1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分散型的教會）</a:t>
            </a:r>
            <a:r>
              <a:rPr lang="en-US" altLang="zh-TW" sz="5400" b="1" kern="100" dirty="0">
                <a:solidFill>
                  <a:schemeClr val="accent2">
                    <a:lumMod val="75000"/>
                  </a:schemeClr>
                </a:solidFill>
                <a:latin typeface="新細明體" panose="02020500000000000000" pitchFamily="18" charset="-120"/>
                <a:sym typeface="Wingdings" panose="05000000000000000000" pitchFamily="2" charset="2"/>
              </a:rPr>
              <a:t></a:t>
            </a:r>
            <a:r>
              <a:rPr lang="zh-TW" altLang="zh-TW" sz="5400" b="1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藉著「</a:t>
            </a:r>
            <a:r>
              <a:rPr lang="zh-TW" altLang="zh-TW" sz="5400" b="1" kern="1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分散</a:t>
            </a:r>
            <a:r>
              <a:rPr lang="zh-TW" altLang="zh-TW" sz="5400" b="1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」而擴展成為普世性的教會。</a:t>
            </a:r>
            <a:endParaRPr lang="zh-TW" altLang="zh-TW" sz="5400" b="1" kern="100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全真粗圓體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673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4376"/>
          </a:xfrm>
        </p:spPr>
        <p:txBody>
          <a:bodyPr>
            <a:noAutofit/>
          </a:bodyPr>
          <a:lstStyle/>
          <a:p>
            <a:pPr marL="190500">
              <a:lnSpc>
                <a:spcPts val="5600"/>
              </a:lnSpc>
              <a:spcAft>
                <a:spcPts val="0"/>
              </a:spcAft>
            </a:pPr>
            <a:r>
              <a:rPr lang="zh-TW" altLang="zh-TW" sz="5400" kern="100" dirty="0">
                <a:solidFill>
                  <a:srgbClr val="2D07B9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【「制」：是指「權責的安排」</a:t>
            </a:r>
            <a:r>
              <a:rPr lang="zh-TW" altLang="zh-TW" sz="5400" kern="100" dirty="0" smtClean="0">
                <a:solidFill>
                  <a:srgbClr val="2D07B9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】</a:t>
            </a:r>
            <a:endParaRPr lang="zh-TW" altLang="en-US" sz="5400" dirty="0">
              <a:solidFill>
                <a:srgbClr val="2D07B9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3208" y="1439502"/>
            <a:ext cx="11135762" cy="4737461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190500" indent="0" algn="just">
              <a:lnSpc>
                <a:spcPts val="58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zh-TW" sz="4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</a:t>
            </a:r>
            <a:r>
              <a:rPr lang="zh-TW" altLang="zh-TW" sz="48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時代的變遷、地區和文化的差異</a:t>
            </a:r>
            <a:r>
              <a:rPr lang="zh-TW" altLang="zh-TW" sz="4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48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教義的認知不同</a:t>
            </a:r>
            <a:r>
              <a:rPr lang="zh-TW" altLang="zh-TW" sz="4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48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人為的因素</a:t>
            </a:r>
            <a:r>
              <a:rPr lang="zh-TW" altLang="zh-TW" sz="4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…等等，</a:t>
            </a:r>
            <a:r>
              <a:rPr lang="zh-TW" altLang="zh-TW" sz="4800" kern="100" dirty="0">
                <a:solidFill>
                  <a:srgbClr val="0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基督教因此產生了很多的教會</a:t>
            </a:r>
            <a:r>
              <a:rPr lang="zh-TW" altLang="zh-TW" sz="4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4800" kern="100" dirty="0">
                <a:solidFill>
                  <a:srgbClr val="0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相對的也建立了不同的教會行政組織：</a:t>
            </a:r>
            <a:endParaRPr lang="zh-TW" altLang="zh-TW" sz="4800" kern="100" dirty="0" smtClean="0">
              <a:effectLst/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190500" indent="0" algn="just">
              <a:lnSpc>
                <a:spcPts val="5800"/>
              </a:lnSpc>
              <a:spcAft>
                <a:spcPts val="0"/>
              </a:spcAft>
            </a:pPr>
            <a:r>
              <a:rPr lang="zh-TW" altLang="zh-TW" sz="4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教會組織制度，可分為下列四種：（加上「沒有體制」共五種）</a:t>
            </a:r>
            <a:endParaRPr lang="zh-TW" altLang="zh-TW" sz="4800" kern="1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36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kern="100" dirty="0" smtClean="0">
                <a:solidFill>
                  <a:srgbClr val="2D07B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zh-TW" sz="6000" b="1" kern="100" dirty="0" smtClean="0">
                <a:solidFill>
                  <a:srgbClr val="2D07B9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主教</a:t>
            </a:r>
            <a:r>
              <a:rPr kumimoji="0" lang="en-US" altLang="zh-TW" sz="6000" b="1" i="0" u="none" strike="noStrike" kern="100" cap="none" spc="0" normalizeH="0" baseline="0" noProof="0" dirty="0" smtClean="0">
                <a:ln>
                  <a:noFill/>
                </a:ln>
                <a:solidFill>
                  <a:srgbClr val="2D07B9"/>
                </a:solidFill>
                <a:effectLst/>
                <a:uLnTx/>
                <a:uFillTx/>
                <a:latin typeface="華康中特圓體" panose="020F0809000000000000" pitchFamily="49" charset="-120"/>
                <a:ea typeface="華康中特圓體" panose="020F0809000000000000" pitchFamily="49" charset="-120"/>
              </a:rPr>
              <a:t>(</a:t>
            </a:r>
            <a:r>
              <a:rPr kumimoji="0" lang="zh-TW" altLang="en-US" sz="6000" b="1" i="0" u="none" strike="noStrike" kern="100" cap="none" spc="0" normalizeH="0" baseline="0" noProof="0" dirty="0" smtClean="0">
                <a:ln>
                  <a:noFill/>
                </a:ln>
                <a:solidFill>
                  <a:srgbClr val="2D07B9"/>
                </a:solidFill>
                <a:effectLst/>
                <a:uLnTx/>
                <a:uFillTx/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牧師</a:t>
            </a:r>
            <a:r>
              <a:rPr kumimoji="0" lang="en-US" altLang="zh-TW" sz="6000" b="1" i="0" u="none" strike="noStrike" kern="100" cap="none" spc="0" normalizeH="0" baseline="0" noProof="0" dirty="0" smtClean="0">
                <a:ln>
                  <a:noFill/>
                </a:ln>
                <a:solidFill>
                  <a:srgbClr val="2D07B9"/>
                </a:solidFill>
                <a:effectLst/>
                <a:uLnTx/>
                <a:uFillTx/>
                <a:latin typeface="華康中特圓體" panose="020F0809000000000000" pitchFamily="49" charset="-120"/>
                <a:ea typeface="華康中特圓體" panose="020F0809000000000000" pitchFamily="49" charset="-120"/>
              </a:rPr>
              <a:t>)</a:t>
            </a:r>
            <a:r>
              <a:rPr lang="zh-TW" altLang="zh-TW" sz="6000" b="1" kern="100" dirty="0" smtClean="0">
                <a:solidFill>
                  <a:srgbClr val="2D07B9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制：</a:t>
            </a:r>
            <a:endParaRPr lang="zh-TW" altLang="en-US" sz="6000" b="1" dirty="0">
              <a:solidFill>
                <a:srgbClr val="2D07B9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0780" y="1475714"/>
            <a:ext cx="10883020" cy="49975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190500" indent="0" algn="just">
              <a:lnSpc>
                <a:spcPts val="6480"/>
              </a:lnSpc>
              <a:spcAft>
                <a:spcPts val="0"/>
              </a:spcAft>
            </a:pPr>
            <a:r>
              <a:rPr lang="zh-TW" altLang="zh-TW" sz="54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zh-TW" sz="5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多層職位及權力分佈</a:t>
            </a:r>
            <a:r>
              <a:rPr lang="zh-TW" altLang="zh-TW" sz="54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（如</a:t>
            </a:r>
            <a:r>
              <a:rPr lang="zh-TW" altLang="zh-TW" sz="54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天主</a:t>
            </a:r>
            <a:endParaRPr lang="en-US" altLang="zh-TW" sz="5400" b="1" kern="1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indent="0" algn="just">
              <a:lnSpc>
                <a:spcPts val="6480"/>
              </a:lnSpc>
              <a:spcAft>
                <a:spcPts val="0"/>
              </a:spcAft>
              <a:buNone/>
            </a:pPr>
            <a:r>
              <a:rPr lang="en-US" altLang="zh-TW" sz="54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54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</a:t>
            </a:r>
            <a:r>
              <a:rPr lang="zh-TW" altLang="zh-TW" sz="54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、聖</a:t>
            </a:r>
            <a:r>
              <a:rPr lang="zh-TW" altLang="zh-TW" sz="54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公會</a:t>
            </a:r>
            <a:r>
              <a:rPr lang="zh-TW" altLang="en-US" sz="54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、長</a:t>
            </a:r>
            <a:r>
              <a:rPr lang="zh-TW" altLang="en-US" sz="54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</a:t>
            </a:r>
            <a:r>
              <a:rPr lang="zh-TW" altLang="en-US" sz="54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</a:t>
            </a:r>
            <a:r>
              <a:rPr lang="zh-TW" altLang="zh-TW" sz="54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zh-TW" sz="5400" kern="1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indent="0" algn="just">
              <a:lnSpc>
                <a:spcPts val="6480"/>
              </a:lnSpc>
              <a:spcAft>
                <a:spcPts val="0"/>
              </a:spcAft>
            </a:pPr>
            <a:r>
              <a:rPr lang="zh-TW" altLang="zh-TW" sz="54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由一人（</a:t>
            </a:r>
            <a:r>
              <a:rPr lang="zh-TW" altLang="zh-TW" sz="5400" b="1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主教</a:t>
            </a:r>
            <a:r>
              <a:rPr lang="zh-TW" altLang="en-US" sz="5400" b="1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、牧師</a:t>
            </a:r>
            <a:r>
              <a:rPr lang="zh-TW" altLang="zh-TW" sz="5400" b="1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zh-TW" sz="54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最終帶領</a:t>
            </a:r>
            <a:endParaRPr lang="zh-TW" altLang="zh-TW" sz="5400" b="1" kern="100" dirty="0" smtClean="0">
              <a:solidFill>
                <a:srgbClr val="C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indent="0" algn="just">
              <a:lnSpc>
                <a:spcPts val="6480"/>
              </a:lnSpc>
              <a:spcAft>
                <a:spcPts val="0"/>
              </a:spcAft>
            </a:pPr>
            <a:r>
              <a:rPr lang="zh-TW" altLang="zh-TW" sz="54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重視使徒承繼的觀念</a:t>
            </a:r>
            <a:endParaRPr lang="zh-TW" altLang="zh-TW" sz="5400" b="1" kern="100" dirty="0" smtClean="0">
              <a:solidFill>
                <a:srgbClr val="C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indent="0" algn="just">
              <a:lnSpc>
                <a:spcPts val="6480"/>
              </a:lnSpc>
              <a:spcAft>
                <a:spcPts val="0"/>
              </a:spcAft>
            </a:pPr>
            <a:r>
              <a:rPr lang="zh-TW" altLang="zh-TW" sz="54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信徒皆服從最高領袖</a:t>
            </a:r>
            <a:endParaRPr lang="zh-TW" altLang="zh-TW" sz="5400" b="1" kern="100" dirty="0" smtClean="0">
              <a:solidFill>
                <a:srgbClr val="C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0">
              <a:lnSpc>
                <a:spcPts val="648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588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65538"/>
            <a:ext cx="10515600" cy="1110590"/>
          </a:xfrm>
        </p:spPr>
        <p:txBody>
          <a:bodyPr>
            <a:normAutofit/>
          </a:bodyPr>
          <a:lstStyle/>
          <a:p>
            <a:pPr>
              <a:lnSpc>
                <a:spcPts val="6480"/>
              </a:lnSpc>
            </a:pPr>
            <a:r>
              <a:rPr lang="zh-TW" altLang="en-US" sz="5400" b="1" kern="100" dirty="0" smtClean="0">
                <a:solidFill>
                  <a:srgbClr val="2D07B9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●</a:t>
            </a:r>
            <a:r>
              <a:rPr lang="zh-TW" altLang="zh-TW" sz="5400" b="1" kern="100" dirty="0" smtClean="0">
                <a:solidFill>
                  <a:srgbClr val="2D07B9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長老制：</a:t>
            </a:r>
            <a:endParaRPr lang="zh-TW" altLang="en-US" sz="5400" dirty="0">
              <a:solidFill>
                <a:srgbClr val="2D07B9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90646"/>
            <a:ext cx="10515600" cy="466571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19050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zh-TW" altLang="zh-TW" kern="100" dirty="0" smtClean="0">
              <a:effectLst/>
              <a:latin typeface="Times New Roman" panose="02020603050405020304" pitchFamily="18" charset="0"/>
              <a:ea typeface="全真粗圓體"/>
            </a:endParaRPr>
          </a:p>
          <a:p>
            <a:pPr marL="190500" indent="0" algn="just">
              <a:lnSpc>
                <a:spcPts val="6480"/>
              </a:lnSpc>
              <a:spcAft>
                <a:spcPts val="0"/>
              </a:spcAft>
            </a:pPr>
            <a:r>
              <a:rPr lang="zh-TW" altLang="zh-TW" sz="5400" b="1" kern="100" dirty="0"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教會決策由一群長老負責（如</a:t>
            </a:r>
            <a:r>
              <a:rPr lang="zh-TW" altLang="zh-TW" sz="5400" b="1" kern="100" dirty="0" smtClean="0"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長老</a:t>
            </a:r>
            <a:endParaRPr lang="en-US" altLang="zh-TW" sz="5400" b="1" kern="100" dirty="0" smtClean="0">
              <a:solidFill>
                <a:srgbClr val="C0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190500" indent="0" algn="just">
              <a:lnSpc>
                <a:spcPts val="6480"/>
              </a:lnSpc>
              <a:spcAft>
                <a:spcPts val="0"/>
              </a:spcAft>
              <a:buNone/>
            </a:pPr>
            <a:r>
              <a:rPr lang="en-US" altLang="zh-TW" sz="5400" b="1" kern="100" dirty="0"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</a:t>
            </a:r>
            <a:r>
              <a:rPr lang="zh-TW" altLang="zh-TW" sz="5400" b="1" kern="100" dirty="0" smtClean="0"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會</a:t>
            </a:r>
            <a:r>
              <a:rPr lang="zh-TW" altLang="zh-TW" sz="5400" b="1" kern="100" dirty="0"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及改革宗）</a:t>
            </a:r>
            <a:endParaRPr lang="zh-TW" altLang="zh-TW" sz="5400" kern="100" dirty="0" smtClean="0">
              <a:solidFill>
                <a:srgbClr val="C00000"/>
              </a:solidFill>
              <a:effectLst/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190500" indent="0" algn="just">
              <a:lnSpc>
                <a:spcPts val="6480"/>
              </a:lnSpc>
              <a:spcAft>
                <a:spcPts val="0"/>
              </a:spcAft>
            </a:pPr>
            <a:r>
              <a:rPr lang="zh-TW" altLang="zh-TW" sz="5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長老由長老團或會友從信徒中揀選</a:t>
            </a:r>
            <a:endParaRPr lang="zh-TW" altLang="zh-TW" sz="5400" kern="1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indent="0" algn="just">
              <a:lnSpc>
                <a:spcPts val="6480"/>
              </a:lnSpc>
              <a:spcAft>
                <a:spcPts val="0"/>
              </a:spcAft>
            </a:pPr>
            <a:r>
              <a:rPr lang="zh-TW" altLang="zh-TW" sz="5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信徒順服長老團之帶領</a:t>
            </a:r>
            <a:endParaRPr lang="zh-TW" altLang="zh-TW" sz="5400" kern="1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582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564301"/>
            <a:ext cx="10515600" cy="1228285"/>
          </a:xfrm>
        </p:spPr>
        <p:txBody>
          <a:bodyPr>
            <a:noAutofit/>
          </a:bodyPr>
          <a:lstStyle/>
          <a:p>
            <a:pPr>
              <a:lnSpc>
                <a:spcPts val="6480"/>
              </a:lnSpc>
            </a:pPr>
            <a:r>
              <a:rPr lang="en-US" altLang="zh-TW" sz="5400" b="1" kern="100" dirty="0" smtClean="0">
                <a:solidFill>
                  <a:srgbClr val="00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sym typeface="Wingdings" panose="05000000000000000000" pitchFamily="2" charset="2"/>
              </a:rPr>
              <a:t></a:t>
            </a:r>
            <a:r>
              <a:rPr lang="zh-TW" altLang="zh-TW" sz="5400" b="1" kern="100" dirty="0" smtClean="0">
                <a:solidFill>
                  <a:srgbClr val="00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會眾制</a:t>
            </a:r>
            <a:endParaRPr lang="zh-TW" altLang="en-US" sz="5400" dirty="0">
              <a:solidFill>
                <a:srgbClr val="0000CC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74826" y="2151549"/>
            <a:ext cx="10515600" cy="356118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190500" indent="304800" algn="just">
              <a:lnSpc>
                <a:spcPts val="6480"/>
              </a:lnSpc>
              <a:spcAft>
                <a:spcPts val="0"/>
              </a:spcAft>
            </a:pPr>
            <a:r>
              <a:rPr lang="zh-TW" altLang="zh-TW" sz="5400" kern="100" dirty="0" smtClean="0"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教會</a:t>
            </a:r>
            <a:r>
              <a:rPr lang="zh-TW" altLang="zh-TW" sz="5400" kern="100" dirty="0"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權力來自信徒</a:t>
            </a:r>
            <a:r>
              <a:rPr lang="zh-TW" altLang="zh-TW" sz="54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（如浸信會）</a:t>
            </a:r>
            <a:endParaRPr lang="zh-TW" altLang="zh-TW" sz="5400" kern="1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indent="304800" algn="just">
              <a:lnSpc>
                <a:spcPts val="6480"/>
              </a:lnSpc>
              <a:spcAft>
                <a:spcPts val="0"/>
              </a:spcAft>
            </a:pPr>
            <a:r>
              <a:rPr lang="zh-TW" altLang="zh-TW" sz="5400" b="1" kern="1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教會所有決策由會友</a:t>
            </a:r>
            <a:r>
              <a:rPr lang="zh-TW" altLang="zh-TW" sz="54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大會決定</a:t>
            </a:r>
            <a:endParaRPr lang="zh-TW" altLang="zh-TW" sz="5400" b="1" kern="100" dirty="0" smtClean="0">
              <a:solidFill>
                <a:srgbClr val="C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indent="304800" algn="just">
              <a:lnSpc>
                <a:spcPts val="6480"/>
              </a:lnSpc>
              <a:spcAft>
                <a:spcPts val="0"/>
              </a:spcAft>
            </a:pPr>
            <a:r>
              <a:rPr lang="zh-TW" altLang="zh-TW" sz="5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執事功能為服事性、執行性</a:t>
            </a:r>
            <a:endParaRPr lang="zh-TW" altLang="zh-TW" sz="5400" kern="1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33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437552"/>
            <a:ext cx="10515600" cy="1155857"/>
          </a:xfrm>
        </p:spPr>
        <p:txBody>
          <a:bodyPr>
            <a:normAutofit/>
          </a:bodyPr>
          <a:lstStyle/>
          <a:p>
            <a:r>
              <a:rPr lang="en-US" altLang="zh-TW" sz="5400" b="1" kern="100" dirty="0" smtClean="0">
                <a:solidFill>
                  <a:srgbClr val="00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sym typeface="Wingdings" panose="05000000000000000000" pitchFamily="2" charset="2"/>
              </a:rPr>
              <a:t></a:t>
            </a:r>
            <a:r>
              <a:rPr lang="zh-TW" altLang="zh-TW" sz="5400" b="1" kern="100" dirty="0" smtClean="0">
                <a:solidFill>
                  <a:srgbClr val="00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監督制</a:t>
            </a:r>
            <a:endParaRPr lang="zh-TW" altLang="en-US" sz="5400" dirty="0">
              <a:solidFill>
                <a:srgbClr val="0000CC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190500" indent="304800" algn="just">
              <a:lnSpc>
                <a:spcPts val="6480"/>
              </a:lnSpc>
              <a:spcAft>
                <a:spcPts val="0"/>
              </a:spcAft>
            </a:pPr>
            <a:r>
              <a:rPr lang="zh-TW" altLang="zh-TW" sz="5400" kern="100" dirty="0" smtClean="0"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教會</a:t>
            </a:r>
            <a:r>
              <a:rPr lang="zh-TW" altLang="zh-TW" sz="5400" kern="100" dirty="0"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領袖作全責帶領</a:t>
            </a:r>
            <a:r>
              <a:rPr lang="zh-TW" altLang="zh-TW" sz="54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（禮賢會</a:t>
            </a:r>
            <a:r>
              <a:rPr lang="zh-TW" altLang="zh-TW" sz="54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5400" b="1" kern="1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indent="0" algn="just">
              <a:lnSpc>
                <a:spcPts val="6480"/>
              </a:lnSpc>
              <a:spcAft>
                <a:spcPts val="0"/>
              </a:spcAft>
              <a:buNone/>
            </a:pPr>
            <a:r>
              <a:rPr lang="en-US" altLang="zh-TW" sz="54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54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信義</a:t>
            </a:r>
            <a:r>
              <a:rPr lang="zh-TW" altLang="zh-TW" sz="54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會）</a:t>
            </a:r>
            <a:endParaRPr lang="zh-TW" altLang="zh-TW" sz="5400" kern="1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indent="304800" algn="just">
              <a:lnSpc>
                <a:spcPts val="6480"/>
              </a:lnSpc>
              <a:spcAft>
                <a:spcPts val="0"/>
              </a:spcAft>
            </a:pPr>
            <a:r>
              <a:rPr lang="zh-TW" altLang="zh-TW" sz="54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教會領袖由信徒選任</a:t>
            </a:r>
            <a:endParaRPr lang="zh-TW" altLang="zh-TW" sz="5400" b="1" kern="100" dirty="0" smtClean="0">
              <a:solidFill>
                <a:srgbClr val="C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indent="304800" algn="just">
              <a:lnSpc>
                <a:spcPts val="6480"/>
              </a:lnSpc>
              <a:spcAft>
                <a:spcPts val="0"/>
              </a:spcAft>
            </a:pPr>
            <a:r>
              <a:rPr lang="zh-TW" altLang="zh-TW" sz="5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教會重要決策由會友</a:t>
            </a:r>
            <a:r>
              <a:rPr lang="zh-TW" altLang="zh-TW" sz="5400" kern="100" dirty="0"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大會決定</a:t>
            </a:r>
            <a:endParaRPr lang="zh-TW" altLang="zh-TW" sz="5400" kern="100" dirty="0" smtClean="0">
              <a:solidFill>
                <a:srgbClr val="C00000"/>
              </a:solidFill>
              <a:effectLst/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234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3826" y="165948"/>
            <a:ext cx="11371152" cy="848039"/>
          </a:xfrm>
        </p:spPr>
        <p:txBody>
          <a:bodyPr>
            <a:noAutofit/>
          </a:bodyPr>
          <a:lstStyle/>
          <a:p>
            <a:pPr>
              <a:lnSpc>
                <a:spcPts val="5280"/>
              </a:lnSpc>
            </a:pPr>
            <a:r>
              <a:rPr kumimoji="0" lang="zh-TW" altLang="zh-TW" sz="48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壹、</a:t>
            </a:r>
            <a:r>
              <a:rPr lang="zh-TW" altLang="zh-TW" sz="4800" dirty="0" smtClean="0">
                <a:solidFill>
                  <a:srgbClr val="7030A0"/>
                </a:solidFill>
                <a:effectLst/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沿革</a:t>
            </a:r>
            <a:r>
              <a:rPr kumimoji="0" lang="zh-TW" altLang="zh-TW" sz="4800" b="0" i="0" u="none" strike="noStrike" kern="1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：</a:t>
            </a:r>
            <a:r>
              <a:rPr lang="zh-TW" altLang="zh-TW" sz="4800" dirty="0" smtClean="0">
                <a:solidFill>
                  <a:srgbClr val="7030A0"/>
                </a:solidFill>
                <a:effectLst/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曠野拓荒之父雲先知與同工</a:t>
            </a:r>
            <a:endParaRPr lang="zh-TW" altLang="en-US" sz="4800" dirty="0">
              <a:solidFill>
                <a:srgbClr val="7030A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3826" y="1013987"/>
            <a:ext cx="11493374" cy="566747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lvl="0" indent="0">
              <a:lnSpc>
                <a:spcPts val="3800"/>
              </a:lnSpc>
              <a:spcAft>
                <a:spcPts val="0"/>
              </a:spcAft>
              <a:buNone/>
            </a:pPr>
            <a:r>
              <a:rPr lang="zh-TW" altLang="en-US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◎</a:t>
            </a:r>
            <a:r>
              <a:rPr lang="zh-TW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民國</a:t>
            </a:r>
            <a:r>
              <a:rPr lang="en-US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61</a:t>
            </a:r>
            <a:r>
              <a:rPr lang="zh-TW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23</a:t>
            </a:r>
            <a:r>
              <a:rPr lang="zh-TW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zh-TW" altLang="zh-TW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接觸聖靈工作，</a:t>
            </a:r>
            <a:r>
              <a:rPr lang="en-US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61</a:t>
            </a:r>
            <a:r>
              <a:rPr lang="zh-TW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24</a:t>
            </a:r>
            <a:r>
              <a:rPr lang="zh-TW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日悔改日</a:t>
            </a:r>
            <a:r>
              <a:rPr lang="zh-TW" altLang="zh-TW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32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ts val="3800"/>
              </a:lnSpc>
              <a:spcAft>
                <a:spcPts val="0"/>
              </a:spcAft>
              <a:buNone/>
            </a:pPr>
            <a:r>
              <a:rPr lang="zh-TW" altLang="en-US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◎</a:t>
            </a:r>
            <a:r>
              <a:rPr lang="zh-TW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民國</a:t>
            </a:r>
            <a:r>
              <a:rPr lang="en-US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77</a:t>
            </a:r>
            <a:r>
              <a:rPr lang="zh-TW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 </a:t>
            </a:r>
            <a:r>
              <a:rPr lang="zh-TW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雲先知</a:t>
            </a:r>
            <a:r>
              <a:rPr lang="en-US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蒙主同行</a:t>
            </a:r>
            <a:r>
              <a:rPr lang="zh-TW" altLang="zh-TW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32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ts val="3800"/>
              </a:lnSpc>
              <a:spcAft>
                <a:spcPts val="0"/>
              </a:spcAft>
              <a:buNone/>
            </a:pPr>
            <a:r>
              <a:rPr lang="zh-TW" altLang="en-US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◎</a:t>
            </a:r>
            <a:r>
              <a:rPr lang="zh-TW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民國</a:t>
            </a:r>
            <a:r>
              <a:rPr lang="en-US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78</a:t>
            </a:r>
            <a:r>
              <a:rPr lang="zh-TW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14 </a:t>
            </a:r>
            <a:r>
              <a:rPr lang="zh-TW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星期六</a:t>
            </a:r>
            <a:r>
              <a:rPr lang="en-US" altLang="zh-TW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有主的始者三人來迎接我去受特別的歷煉。</a:t>
            </a:r>
            <a:endParaRPr lang="zh-TW" altLang="zh-TW" sz="32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ts val="3800"/>
              </a:lnSpc>
              <a:spcAft>
                <a:spcPts val="0"/>
              </a:spcAft>
              <a:buNone/>
            </a:pPr>
            <a:r>
              <a:rPr lang="zh-TW" altLang="en-US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◎</a:t>
            </a:r>
            <a:r>
              <a:rPr lang="zh-TW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民國</a:t>
            </a:r>
            <a:r>
              <a:rPr lang="en-US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78</a:t>
            </a:r>
            <a:r>
              <a:rPr lang="zh-TW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日至</a:t>
            </a:r>
            <a:r>
              <a:rPr lang="en-US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zh-TW" sz="32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日止主賜醫病能力，先知講道在新竹縣尖石鄉錦屏村那羅基督長老教會開始。</a:t>
            </a:r>
            <a:endParaRPr lang="zh-TW" altLang="zh-TW" sz="3200" kern="1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>
              <a:lnSpc>
                <a:spcPts val="3800"/>
              </a:lnSpc>
              <a:spcAft>
                <a:spcPts val="0"/>
              </a:spcAft>
            </a:pPr>
            <a:r>
              <a:rPr lang="zh-TW" altLang="zh-TW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工作為</a:t>
            </a:r>
            <a:r>
              <a:rPr lang="en-US" altLang="zh-TW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en-US" altLang="zh-TW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固定時間：自民國</a:t>
            </a:r>
            <a:r>
              <a:rPr lang="en-US" altLang="zh-TW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78</a:t>
            </a:r>
            <a:r>
              <a:rPr lang="zh-TW" altLang="zh-TW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日起每週起每週六下午二時至四時，週日上午時至下午二時。 </a:t>
            </a:r>
            <a:endParaRPr lang="zh-TW" altLang="zh-TW" sz="32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>
              <a:lnSpc>
                <a:spcPts val="3800"/>
              </a:lnSpc>
              <a:spcAft>
                <a:spcPts val="0"/>
              </a:spcAft>
            </a:pPr>
            <a:r>
              <a:rPr lang="en-US" altLang="zh-TW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en-US" altLang="zh-TW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非固定時間：</a:t>
            </a:r>
            <a:r>
              <a:rPr lang="en-US" altLang="zh-TW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地點：自宅或約定</a:t>
            </a:r>
            <a:r>
              <a:rPr lang="en-US" altLang="zh-TW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32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>
              <a:lnSpc>
                <a:spcPts val="3800"/>
              </a:lnSpc>
              <a:spcAft>
                <a:spcPts val="0"/>
              </a:spcAft>
            </a:pPr>
            <a:r>
              <a:rPr lang="en-US" altLang="zh-TW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</a:t>
            </a:r>
            <a:r>
              <a:rPr lang="zh-TW" altLang="zh-TW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請逕向雲志照弟兄電洽</a:t>
            </a:r>
            <a:r>
              <a:rPr lang="en-US" altLang="zh-TW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上班時間除外，夜間均可</a:t>
            </a:r>
            <a:r>
              <a:rPr lang="en-US" altLang="zh-TW" sz="3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32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</a:pP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097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4027" y="129736"/>
            <a:ext cx="10515600" cy="857091"/>
          </a:xfrm>
        </p:spPr>
        <p:txBody>
          <a:bodyPr>
            <a:normAutofit/>
          </a:bodyPr>
          <a:lstStyle/>
          <a:p>
            <a:pPr>
              <a:lnSpc>
                <a:spcPts val="5760"/>
              </a:lnSpc>
              <a:spcAft>
                <a:spcPts val="0"/>
              </a:spcAft>
            </a:pPr>
            <a:r>
              <a:rPr lang="zh-TW" altLang="en-US" sz="5400" kern="100" dirty="0">
                <a:solidFill>
                  <a:srgbClr val="00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参</a:t>
            </a:r>
            <a:r>
              <a:rPr lang="zh-TW" altLang="zh-TW" sz="5400" kern="100" dirty="0" smtClean="0">
                <a:solidFill>
                  <a:srgbClr val="0000CC"/>
                </a:solidFill>
                <a:effectLst/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、教會應該像什麼？</a:t>
            </a:r>
            <a:endParaRPr lang="zh-TW" altLang="zh-TW" sz="5400" kern="100" dirty="0">
              <a:solidFill>
                <a:srgbClr val="0000CC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6992" y="1217691"/>
            <a:ext cx="11289671" cy="525553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indent="0" algn="just">
              <a:lnSpc>
                <a:spcPts val="5400"/>
              </a:lnSpc>
              <a:spcAft>
                <a:spcPts val="0"/>
              </a:spcAft>
              <a:buNone/>
            </a:pPr>
            <a:r>
              <a:rPr lang="zh-TW" altLang="zh-TW" sz="48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zh-TW" sz="4800" b="1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</a:t>
            </a:r>
            <a:r>
              <a:rPr lang="zh-TW" altLang="zh-TW" sz="48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應該像「家」～是上帝的家</a:t>
            </a:r>
            <a:endParaRPr lang="zh-TW" altLang="zh-TW" sz="4800" kern="1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0" algn="just">
              <a:lnSpc>
                <a:spcPts val="5400"/>
              </a:lnSpc>
              <a:spcAft>
                <a:spcPts val="0"/>
              </a:spcAft>
              <a:buNone/>
            </a:pPr>
            <a:r>
              <a:rPr lang="en-US" altLang="zh-TW" sz="4800" kern="100" dirty="0" smtClean="0">
                <a:solidFill>
                  <a:srgbClr val="7030A0"/>
                </a:solidFill>
                <a:effectLst/>
                <a:latin typeface="華康中特圓體" panose="020F0809000000000000" pitchFamily="49" charset="-120"/>
                <a:ea typeface="華康中特圓體" panose="020F0809000000000000" pitchFamily="49" charset="-120"/>
                <a:sym typeface="Wingdings" panose="05000000000000000000" pitchFamily="2" charset="2"/>
              </a:rPr>
              <a:t></a:t>
            </a:r>
            <a:r>
              <a:rPr lang="zh-TW" altLang="zh-TW" sz="4800" kern="100" dirty="0" smtClean="0">
                <a:solidFill>
                  <a:schemeClr val="accent6">
                    <a:lumMod val="75000"/>
                  </a:schemeClr>
                </a:solidFill>
                <a:effectLst/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提前</a:t>
            </a:r>
            <a:r>
              <a:rPr lang="en-US" altLang="zh-TW" sz="4800" kern="100" dirty="0" smtClean="0">
                <a:solidFill>
                  <a:schemeClr val="accent6">
                    <a:lumMod val="75000"/>
                  </a:schemeClr>
                </a:solidFill>
                <a:effectLst/>
                <a:latin typeface="華康中特圓體" panose="020F0809000000000000" pitchFamily="49" charset="-120"/>
                <a:ea typeface="華康中特圓體" panose="020F0809000000000000" pitchFamily="49" charset="-120"/>
              </a:rPr>
              <a:t>3:15</a:t>
            </a:r>
            <a:r>
              <a:rPr lang="zh-TW" altLang="zh-TW" sz="4800" kern="100" dirty="0" smtClean="0">
                <a:solidFill>
                  <a:schemeClr val="accent6">
                    <a:lumMod val="75000"/>
                  </a:schemeClr>
                </a:solidFill>
                <a:effectLst/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～倘若我耽延日久，你也可以知道在上帝的家中當怎樣行。這家就是永生神的教會，真理的柱石和根基。</a:t>
            </a:r>
            <a:endParaRPr lang="zh-TW" altLang="zh-TW" sz="4800" kern="100" dirty="0">
              <a:solidFill>
                <a:schemeClr val="accent6">
                  <a:lumMod val="75000"/>
                </a:schemeClr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304800" indent="0" algn="just">
              <a:lnSpc>
                <a:spcPts val="5400"/>
              </a:lnSpc>
              <a:spcAft>
                <a:spcPts val="0"/>
              </a:spcAft>
              <a:buNone/>
            </a:pPr>
            <a:r>
              <a:rPr lang="en-US" altLang="zh-TW" sz="4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</a:t>
            </a:r>
            <a:r>
              <a:rPr lang="zh-TW" altLang="zh-TW" sz="4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這節經文告訴我們：</a:t>
            </a:r>
            <a:r>
              <a:rPr lang="en-US" altLang="zh-TW" sz="4800" kern="100" dirty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1.</a:t>
            </a:r>
            <a:r>
              <a:rPr lang="zh-TW" altLang="zh-TW" sz="4800" kern="100" dirty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教會是上帝的</a:t>
            </a:r>
            <a:r>
              <a:rPr lang="zh-TW" altLang="zh-TW" sz="4800" kern="100" dirty="0" smtClean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家</a:t>
            </a:r>
            <a:r>
              <a:rPr lang="zh-TW" altLang="en-US" sz="48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kern="100" dirty="0" smtClean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2</a:t>
            </a:r>
            <a:r>
              <a:rPr lang="en-US" altLang="zh-TW" sz="4800" kern="100" dirty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.</a:t>
            </a:r>
            <a:r>
              <a:rPr lang="zh-TW" altLang="zh-TW" sz="4800" kern="100" dirty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這家是永生神的</a:t>
            </a:r>
            <a:r>
              <a:rPr lang="zh-TW" altLang="zh-TW" sz="4800" kern="100" dirty="0" smtClean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教會</a:t>
            </a:r>
            <a:r>
              <a:rPr lang="zh-TW" altLang="en-US" sz="4800" kern="1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kern="100" dirty="0" smtClean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3</a:t>
            </a:r>
            <a:r>
              <a:rPr lang="en-US" altLang="zh-TW" sz="4800" kern="100" dirty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.</a:t>
            </a:r>
            <a:r>
              <a:rPr lang="zh-TW" altLang="zh-TW" sz="4800" kern="100" dirty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這家是真理的柱石和根基</a:t>
            </a:r>
            <a:r>
              <a:rPr lang="zh-TW" altLang="zh-TW" sz="4800" kern="100" dirty="0" smtClean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。</a:t>
            </a:r>
            <a:endParaRPr lang="en-US" altLang="zh-TW" sz="4800" kern="100" dirty="0" smtClean="0">
              <a:solidFill>
                <a:srgbClr val="7030A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indent="0">
              <a:lnSpc>
                <a:spcPts val="3400"/>
              </a:lnSpc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7970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02574"/>
            <a:ext cx="10515600" cy="992895"/>
          </a:xfrm>
        </p:spPr>
        <p:txBody>
          <a:bodyPr>
            <a:normAutofit/>
          </a:bodyPr>
          <a:lstStyle/>
          <a:p>
            <a:r>
              <a:rPr lang="zh-TW" altLang="zh-TW" sz="5400" kern="100" dirty="0">
                <a:solidFill>
                  <a:srgbClr val="00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為什麼神要以「家」來比喻教會？</a:t>
            </a:r>
            <a:endParaRPr lang="zh-TW" altLang="en-US" sz="5400" dirty="0">
              <a:solidFill>
                <a:srgbClr val="0000CC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1191" y="1176950"/>
            <a:ext cx="11289671" cy="53868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190500" indent="0" algn="just">
              <a:spcAft>
                <a:spcPts val="0"/>
              </a:spcAft>
              <a:buNone/>
            </a:pPr>
            <a:r>
              <a:rPr lang="en-US" altLang="zh-TW" sz="54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a.</a:t>
            </a:r>
            <a:r>
              <a:rPr lang="zh-TW" altLang="zh-TW" sz="5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保護～</a:t>
            </a:r>
            <a:r>
              <a:rPr lang="zh-TW" altLang="zh-TW" sz="5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使我們不致於再受魔鬼</a:t>
            </a:r>
            <a:r>
              <a:rPr lang="zh-TW" altLang="zh-TW" sz="54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欺</a:t>
            </a:r>
            <a:r>
              <a:rPr lang="zh-TW" altLang="en-US" sz="54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54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騙</a:t>
            </a:r>
            <a:r>
              <a:rPr lang="zh-TW" altLang="zh-TW" sz="5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和誘惑，回到罪惡世界裡；</a:t>
            </a:r>
            <a:endParaRPr lang="zh-TW" altLang="zh-TW" sz="5400" kern="1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indent="0" algn="just">
              <a:spcAft>
                <a:spcPts val="0"/>
              </a:spcAft>
              <a:buNone/>
            </a:pPr>
            <a:r>
              <a:rPr lang="en-US" altLang="zh-TW" sz="54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b.</a:t>
            </a:r>
            <a:r>
              <a:rPr lang="zh-TW" altLang="zh-TW" sz="5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供應～</a:t>
            </a:r>
            <a:r>
              <a:rPr lang="zh-TW" altLang="zh-TW" sz="5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使我們得著神話語的餵養和幫助，使我們的生命不斷長進；</a:t>
            </a:r>
            <a:endParaRPr lang="zh-TW" altLang="zh-TW" sz="5400" kern="1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indent="0" algn="just">
              <a:spcAft>
                <a:spcPts val="0"/>
              </a:spcAft>
              <a:buNone/>
            </a:pPr>
            <a:r>
              <a:rPr lang="en-US" altLang="zh-TW" sz="5400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c.</a:t>
            </a:r>
            <a:r>
              <a:rPr lang="zh-TW" altLang="zh-TW" sz="54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溫暖～</a:t>
            </a:r>
            <a:r>
              <a:rPr lang="zh-TW" altLang="zh-TW" sz="5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使我們享受弟兄姊妹之間的彼此相愛，同時更多感受神的大愛。</a:t>
            </a:r>
            <a:endParaRPr lang="zh-TW" altLang="zh-TW" sz="5400" kern="1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3260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38790"/>
            <a:ext cx="10515600" cy="848038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5400" dirty="0" smtClean="0">
                <a:solidFill>
                  <a:srgbClr val="00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家對信徒的依靠</a:t>
            </a:r>
            <a:endParaRPr lang="zh-TW" altLang="en-US" sz="5400" dirty="0">
              <a:solidFill>
                <a:srgbClr val="0000CC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9299" y="986828"/>
            <a:ext cx="11280618" cy="567652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190500" indent="0" algn="just">
              <a:lnSpc>
                <a:spcPts val="41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zh-TW" sz="5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如果一個家</a:t>
            </a:r>
            <a:r>
              <a:rPr lang="zh-TW" altLang="zh-TW" sz="52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沒有保護</a:t>
            </a:r>
            <a:r>
              <a:rPr lang="zh-TW" altLang="zh-TW" sz="5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52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供應和溫暖</a:t>
            </a:r>
            <a:r>
              <a:rPr lang="zh-TW" altLang="zh-TW" sz="5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52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就不像家；</a:t>
            </a:r>
            <a:r>
              <a:rPr lang="zh-TW" altLang="zh-TW" sz="5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同樣的，</a:t>
            </a:r>
            <a:r>
              <a:rPr lang="zh-TW" altLang="zh-TW" sz="5200" kern="100" dirty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如果一個教會沒有這些愛的表現，就不是神的教會</a:t>
            </a:r>
            <a:r>
              <a:rPr lang="zh-TW" altLang="zh-TW" sz="5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5200" kern="100" dirty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因為神就是愛</a:t>
            </a:r>
            <a:r>
              <a:rPr lang="zh-TW" altLang="zh-TW" sz="5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zh-TW" sz="5200" kern="100" dirty="0">
                <a:solidFill>
                  <a:srgbClr val="2D07B9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沒有愛的教會，證明沒有神的同在；沒有神的同在，就稱不上是神的教會。</a:t>
            </a:r>
            <a:endParaRPr lang="zh-TW" altLang="zh-TW" sz="5200" kern="100" dirty="0" smtClean="0">
              <a:solidFill>
                <a:srgbClr val="2D07B9"/>
              </a:solidFill>
              <a:effectLst/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190500" indent="0" algn="just">
              <a:lnSpc>
                <a:spcPts val="4100"/>
              </a:lnSpc>
              <a:spcBef>
                <a:spcPts val="360"/>
              </a:spcBef>
              <a:spcAft>
                <a:spcPts val="0"/>
              </a:spcAft>
            </a:pPr>
            <a:r>
              <a:rPr lang="zh-TW" altLang="zh-TW" sz="5200" kern="100" dirty="0"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愛</a:t>
            </a:r>
            <a:r>
              <a:rPr lang="zh-TW" altLang="zh-TW" sz="5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會使人</a:t>
            </a:r>
            <a:r>
              <a:rPr lang="zh-TW" altLang="zh-TW" sz="5200" kern="100" dirty="0"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想回家</a:t>
            </a:r>
            <a:r>
              <a:rPr lang="zh-TW" altLang="zh-TW" sz="5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，使人</a:t>
            </a:r>
            <a:r>
              <a:rPr lang="zh-TW" altLang="zh-TW" sz="5200" kern="100" dirty="0"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戀家</a:t>
            </a:r>
            <a:r>
              <a:rPr lang="zh-TW" altLang="zh-TW" sz="5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，使人想要</a:t>
            </a:r>
            <a:r>
              <a:rPr lang="zh-TW" altLang="zh-TW" sz="5200" kern="100" dirty="0"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好好的建造這個家。</a:t>
            </a:r>
            <a:endParaRPr lang="zh-TW" altLang="zh-TW" sz="5200" kern="100" dirty="0" smtClean="0">
              <a:solidFill>
                <a:srgbClr val="C00000"/>
              </a:solidFill>
              <a:effectLst/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190500" indent="0" algn="just">
              <a:lnSpc>
                <a:spcPts val="41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zh-TW" sz="5200" kern="1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人如果一出遠門就會想家，</a:t>
            </a:r>
            <a:r>
              <a:rPr lang="zh-TW" altLang="zh-TW" sz="5200" kern="100" dirty="0" smtClean="0">
                <a:solidFill>
                  <a:srgbClr val="C00000"/>
                </a:solidFill>
                <a:effectLst/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遇見困難就想回家。沒有別的原因，只因為家裡有愛，家裡有愛他的家人。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1603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7940" y="147843"/>
            <a:ext cx="10765325" cy="875199"/>
          </a:xfrm>
        </p:spPr>
        <p:txBody>
          <a:bodyPr>
            <a:noAutofit/>
          </a:bodyPr>
          <a:lstStyle/>
          <a:p>
            <a:pPr indent="165100">
              <a:spcAft>
                <a:spcPts val="0"/>
              </a:spcAft>
            </a:pPr>
            <a:r>
              <a:rPr lang="zh-TW" altLang="en-US" sz="4800" b="1" kern="100" dirty="0" smtClean="0">
                <a:solidFill>
                  <a:srgbClr val="00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肆</a:t>
            </a:r>
            <a:r>
              <a:rPr lang="zh-TW" altLang="zh-TW" sz="4800" b="1" kern="100" dirty="0" smtClean="0">
                <a:solidFill>
                  <a:srgbClr val="00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、</a:t>
            </a:r>
            <a:r>
              <a:rPr lang="zh-TW" altLang="zh-TW" sz="4800" b="1" kern="100" dirty="0">
                <a:solidFill>
                  <a:srgbClr val="00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教會應該像「聖殿」～是聖靈的</a:t>
            </a:r>
            <a:r>
              <a:rPr lang="zh-TW" altLang="zh-TW" sz="4800" b="1" kern="100" dirty="0" smtClean="0">
                <a:solidFill>
                  <a:srgbClr val="00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殿</a:t>
            </a:r>
            <a:endParaRPr lang="zh-TW" altLang="en-US" sz="4800" dirty="0">
              <a:solidFill>
                <a:srgbClr val="0000CC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9299" y="1023042"/>
            <a:ext cx="11452634" cy="570368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52400" indent="0" algn="just">
              <a:lnSpc>
                <a:spcPts val="39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3900" b="1" kern="100" dirty="0"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◎</a:t>
            </a:r>
            <a:r>
              <a:rPr lang="zh-TW" altLang="zh-TW" sz="3900" b="1" kern="100" dirty="0" smtClean="0"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教會</a:t>
            </a:r>
            <a:r>
              <a:rPr lang="zh-TW" altLang="zh-TW" sz="3900" b="1" kern="100" dirty="0"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是聖靈的殿</a:t>
            </a:r>
            <a:endParaRPr lang="zh-TW" altLang="zh-TW" sz="3900" kern="100" dirty="0" smtClean="0">
              <a:solidFill>
                <a:srgbClr val="C00000"/>
              </a:solidFill>
              <a:effectLst/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304800" indent="0" algn="just">
              <a:lnSpc>
                <a:spcPts val="3900"/>
              </a:lnSpc>
              <a:spcAft>
                <a:spcPts val="0"/>
              </a:spcAft>
              <a:buNone/>
            </a:pPr>
            <a:r>
              <a:rPr lang="en-US" altLang="zh-TW" sz="3900" kern="100" dirty="0" smtClean="0">
                <a:solidFill>
                  <a:srgbClr val="7030A0"/>
                </a:solidFill>
                <a:effectLst/>
                <a:latin typeface="華康中特圓體" panose="020F0809000000000000" pitchFamily="49" charset="-120"/>
                <a:ea typeface="華康中特圓體" panose="020F0809000000000000" pitchFamily="49" charset="-120"/>
                <a:sym typeface="Wingdings" panose="05000000000000000000" pitchFamily="2" charset="2"/>
              </a:rPr>
              <a:t></a:t>
            </a:r>
            <a:r>
              <a:rPr lang="zh-TW" altLang="zh-TW" sz="3900" kern="100" dirty="0" smtClean="0">
                <a:solidFill>
                  <a:schemeClr val="accent6">
                    <a:lumMod val="75000"/>
                  </a:schemeClr>
                </a:solidFill>
                <a:effectLst/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林前</a:t>
            </a:r>
            <a:r>
              <a:rPr lang="en-US" altLang="zh-TW" sz="3900" kern="100" dirty="0" smtClean="0">
                <a:solidFill>
                  <a:schemeClr val="accent6">
                    <a:lumMod val="75000"/>
                  </a:schemeClr>
                </a:solidFill>
                <a:effectLst/>
                <a:latin typeface="華康中特圓體" panose="020F0809000000000000" pitchFamily="49" charset="-120"/>
                <a:ea typeface="華康中特圓體" panose="020F0809000000000000" pitchFamily="49" charset="-120"/>
              </a:rPr>
              <a:t>3:17</a:t>
            </a:r>
            <a:r>
              <a:rPr lang="zh-TW" altLang="zh-TW" sz="3900" kern="100" dirty="0" smtClean="0">
                <a:solidFill>
                  <a:schemeClr val="accent6">
                    <a:lumMod val="75000"/>
                  </a:schemeClr>
                </a:solidFill>
                <a:effectLst/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～因為神的殿是聖的，這殿就是你們。</a:t>
            </a:r>
          </a:p>
          <a:p>
            <a:pPr indent="0" algn="just">
              <a:lnSpc>
                <a:spcPts val="3900"/>
              </a:lnSpc>
              <a:spcAft>
                <a:spcPts val="0"/>
              </a:spcAft>
              <a:buNone/>
            </a:pPr>
            <a:r>
              <a:rPr lang="zh-TW" altLang="en-US" sz="39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zh-TW" sz="39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為什麼</a:t>
            </a:r>
            <a:r>
              <a:rPr lang="zh-TW" altLang="zh-TW" sz="39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神要以</a:t>
            </a:r>
            <a:r>
              <a:rPr lang="zh-TW" altLang="zh-TW" sz="3900" kern="100" dirty="0">
                <a:solidFill>
                  <a:srgbClr val="2D07B9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「聖殿」</a:t>
            </a:r>
            <a:r>
              <a:rPr lang="zh-TW" altLang="zh-TW" sz="39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來比喻教會呢？</a:t>
            </a:r>
            <a:endParaRPr lang="zh-TW" altLang="zh-TW" sz="39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52400" indent="0" algn="just">
              <a:lnSpc>
                <a:spcPts val="3900"/>
              </a:lnSpc>
              <a:spcAft>
                <a:spcPts val="0"/>
              </a:spcAft>
              <a:buNone/>
            </a:pPr>
            <a:r>
              <a:rPr lang="zh-TW" altLang="en-US" sz="39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zh-TW" sz="39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</a:t>
            </a:r>
            <a:r>
              <a:rPr lang="zh-TW" altLang="zh-TW" sz="39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至少提醒我們</a:t>
            </a:r>
            <a:r>
              <a:rPr lang="zh-TW" altLang="zh-TW" sz="3900" kern="100" dirty="0"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教會必須從世界裡被分別出來歸神為聖的</a:t>
            </a:r>
            <a:r>
              <a:rPr lang="zh-TW" altLang="zh-TW" sz="39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zh-TW" sz="3900" kern="100" dirty="0"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神的殿既然是聖潔的，那麼在聖殿裡面的我們也理當是聖潔的。（聖潔的意思是「從世界分別出來」）</a:t>
            </a:r>
          </a:p>
          <a:p>
            <a:pPr marL="152400" indent="0" algn="just">
              <a:lnSpc>
                <a:spcPts val="3900"/>
              </a:lnSpc>
              <a:spcAft>
                <a:spcPts val="0"/>
              </a:spcAft>
              <a:buNone/>
            </a:pPr>
            <a:r>
              <a:rPr lang="zh-TW" altLang="en-US" sz="39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zh-TW" sz="39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換句話說</a:t>
            </a:r>
            <a:r>
              <a:rPr lang="zh-TW" altLang="zh-TW" sz="39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，神的殿既然是聖潔的，那祂用來建造聖殿的材料也必須是聖潔的。神要用什麼來建造聖殿呢？</a:t>
            </a:r>
            <a:endParaRPr lang="zh-TW" altLang="zh-TW" sz="39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8934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02162"/>
            <a:ext cx="10515600" cy="956681"/>
          </a:xfrm>
        </p:spPr>
        <p:txBody>
          <a:bodyPr>
            <a:normAutofit/>
          </a:bodyPr>
          <a:lstStyle/>
          <a:p>
            <a:r>
              <a:rPr lang="zh-TW" altLang="zh-TW" sz="5400" b="1" kern="100" dirty="0" smtClean="0">
                <a:solidFill>
                  <a:srgbClr val="2D07B9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我們就是這聖殿</a:t>
            </a:r>
            <a:endParaRPr lang="zh-TW" altLang="en-US" sz="5400" dirty="0">
              <a:solidFill>
                <a:srgbClr val="2D07B9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0779" y="1403286"/>
            <a:ext cx="11289671" cy="5097101"/>
          </a:xfrm>
        </p:spPr>
        <p:txBody>
          <a:bodyPr>
            <a:normAutofit/>
          </a:bodyPr>
          <a:lstStyle/>
          <a:p>
            <a:pPr marL="152400" indent="0" algn="just">
              <a:lnSpc>
                <a:spcPts val="6200"/>
              </a:lnSpc>
              <a:spcAft>
                <a:spcPts val="0"/>
              </a:spcAft>
            </a:pPr>
            <a:r>
              <a:rPr lang="en-US" altLang="zh-TW" sz="5200" kern="100" dirty="0" smtClean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</a:t>
            </a:r>
            <a:r>
              <a:rPr lang="zh-TW" altLang="zh-TW" sz="5200" kern="100" dirty="0" smtClean="0">
                <a:solidFill>
                  <a:schemeClr val="accent6">
                    <a:lumMod val="75000"/>
                  </a:schemeClr>
                </a:solidFill>
                <a:effectLst/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彼前</a:t>
            </a:r>
            <a:r>
              <a:rPr lang="en-US" altLang="zh-TW" sz="5200" kern="100" dirty="0" smtClean="0">
                <a:solidFill>
                  <a:schemeClr val="accent6">
                    <a:lumMod val="75000"/>
                  </a:schemeClr>
                </a:solidFill>
                <a:effectLst/>
                <a:latin typeface="華康中特圓體" panose="020F0809000000000000" pitchFamily="49" charset="-120"/>
                <a:ea typeface="華康中特圓體" panose="020F0809000000000000" pitchFamily="49" charset="-120"/>
              </a:rPr>
              <a:t>2:5</a:t>
            </a:r>
            <a:r>
              <a:rPr lang="zh-TW" altLang="zh-TW" sz="5200" kern="100" dirty="0" smtClean="0">
                <a:solidFill>
                  <a:schemeClr val="accent6">
                    <a:lumMod val="75000"/>
                  </a:schemeClr>
                </a:solidFill>
                <a:effectLst/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～你們來到主面前，也就像活石被建造成為靈宮（神的殿）。</a:t>
            </a:r>
          </a:p>
          <a:p>
            <a:pPr marL="152400" indent="0" algn="just">
              <a:lnSpc>
                <a:spcPts val="6200"/>
              </a:lnSpc>
              <a:spcAft>
                <a:spcPts val="0"/>
              </a:spcAft>
            </a:pPr>
            <a:r>
              <a:rPr lang="zh-TW" altLang="zh-TW" sz="5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神要用</a:t>
            </a:r>
            <a:r>
              <a:rPr lang="zh-TW" altLang="zh-TW" sz="5200" kern="100" dirty="0"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「</a:t>
            </a:r>
            <a:r>
              <a:rPr lang="zh-TW" altLang="zh-TW" sz="5200" kern="100" dirty="0" smtClean="0">
                <a:solidFill>
                  <a:srgbClr val="C00000"/>
                </a:solidFill>
                <a:effectLst/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像活石」</a:t>
            </a:r>
            <a:r>
              <a:rPr lang="zh-TW" altLang="zh-TW" sz="5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的我們建造聖殿，而主耶穌就是那頭塊的房角</a:t>
            </a:r>
            <a:r>
              <a:rPr lang="zh-TW" altLang="zh-TW" sz="52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石。</a:t>
            </a:r>
            <a:r>
              <a:rPr lang="zh-TW" altLang="zh-TW" sz="5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也就是說，每個基督徒都應該是被建造成聖殿的活石。</a:t>
            </a:r>
            <a:endParaRPr lang="zh-TW" altLang="zh-TW" sz="52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3717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11216"/>
            <a:ext cx="10515600" cy="1020055"/>
          </a:xfrm>
        </p:spPr>
        <p:txBody>
          <a:bodyPr/>
          <a:lstStyle/>
          <a:p>
            <a:r>
              <a:rPr kumimoji="0" lang="zh-TW" altLang="en-US" sz="5200" b="1" i="0" u="none" strike="noStrike" kern="100" cap="none" spc="0" normalizeH="0" baseline="0" noProof="0" dirty="0" smtClean="0">
                <a:ln>
                  <a:noFill/>
                </a:ln>
                <a:solidFill>
                  <a:srgbClr val="2D07B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經文</a:t>
            </a:r>
            <a:r>
              <a:rPr kumimoji="0" lang="en-US" altLang="zh-TW" sz="5200" b="1" i="0" u="none" strike="noStrike" kern="100" cap="none" spc="0" normalizeH="0" baseline="0" noProof="0" dirty="0" smtClean="0">
                <a:ln>
                  <a:noFill/>
                </a:ln>
                <a:solidFill>
                  <a:srgbClr val="2D07B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0" lang="zh-TW" altLang="zh-TW" sz="5200" b="1" i="0" u="none" strike="noStrike" kern="100" cap="none" spc="0" normalizeH="0" baseline="0" noProof="0" dirty="0" smtClean="0">
                <a:ln>
                  <a:noFill/>
                </a:ln>
                <a:solidFill>
                  <a:srgbClr val="2D07B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弗</a:t>
            </a:r>
            <a:r>
              <a:rPr kumimoji="0" lang="en-US" altLang="zh-TW" sz="5200" b="1" i="0" u="none" strike="noStrike" kern="100" cap="none" spc="0" normalizeH="0" baseline="0" noProof="0" dirty="0" smtClean="0">
                <a:ln>
                  <a:noFill/>
                </a:ln>
                <a:solidFill>
                  <a:srgbClr val="2D07B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2:20</a:t>
            </a:r>
            <a:r>
              <a:rPr kumimoji="0" lang="zh-TW" altLang="zh-TW" sz="5200" b="1" i="0" u="none" strike="noStrike" kern="100" cap="none" spc="0" normalizeH="0" baseline="0" noProof="0" dirty="0" smtClean="0">
                <a:ln>
                  <a:noFill/>
                </a:ln>
                <a:solidFill>
                  <a:srgbClr val="2D07B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；彼前</a:t>
            </a:r>
            <a:r>
              <a:rPr kumimoji="0" lang="en-US" altLang="zh-TW" sz="5200" b="1" i="0" u="none" strike="noStrike" kern="100" cap="none" spc="0" normalizeH="0" baseline="0" noProof="0" dirty="0" smtClean="0">
                <a:ln>
                  <a:noFill/>
                </a:ln>
                <a:solidFill>
                  <a:srgbClr val="2D07B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2:6</a:t>
            </a:r>
            <a:endParaRPr lang="zh-TW" altLang="en-US" b="1" dirty="0">
              <a:solidFill>
                <a:srgbClr val="2D07B9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0367" y="1439501"/>
            <a:ext cx="11226297" cy="473746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indent="0">
              <a:lnSpc>
                <a:spcPts val="5760"/>
              </a:lnSpc>
            </a:pPr>
            <a:r>
              <a:rPr lang="en-US" altLang="zh-TW" sz="4800" dirty="0" smtClean="0">
                <a:solidFill>
                  <a:schemeClr val="accent6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2:20</a:t>
            </a:r>
            <a:r>
              <a:rPr lang="zh-TW" altLang="en-US" sz="4800" dirty="0" smtClean="0">
                <a:solidFill>
                  <a:schemeClr val="accent6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並且被建造在使徒和先知的根基上，有基督耶穌自己為房角石，</a:t>
            </a:r>
            <a:endParaRPr lang="en-US" altLang="zh-TW" sz="4800" dirty="0" smtClean="0">
              <a:solidFill>
                <a:schemeClr val="accent6">
                  <a:lumMod val="75000"/>
                </a:schemeClr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indent="0">
              <a:lnSpc>
                <a:spcPts val="5760"/>
              </a:lnSpc>
            </a:pPr>
            <a:r>
              <a:rPr lang="en-US" altLang="zh-TW" sz="4800" dirty="0" smtClean="0">
                <a:solidFill>
                  <a:schemeClr val="accent6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2:  6 </a:t>
            </a:r>
            <a:r>
              <a:rPr lang="zh-TW" altLang="en-US" sz="4800" dirty="0" smtClean="0">
                <a:solidFill>
                  <a:schemeClr val="accent6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因為經上說：看哪，我把所揀選、所寶貴的房角石安放在錫安；信靠他的人必不至於羞愧。</a:t>
            </a:r>
            <a:endParaRPr lang="zh-TW" altLang="en-US" sz="4800" dirty="0">
              <a:solidFill>
                <a:schemeClr val="accent6">
                  <a:lumMod val="75000"/>
                </a:schemeClr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328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38789"/>
            <a:ext cx="10515600" cy="893307"/>
          </a:xfrm>
        </p:spPr>
        <p:txBody>
          <a:bodyPr>
            <a:normAutofit/>
          </a:bodyPr>
          <a:lstStyle/>
          <a:p>
            <a:pPr marL="152400" indent="152400">
              <a:spcAft>
                <a:spcPts val="0"/>
              </a:spcAft>
            </a:pPr>
            <a:r>
              <a:rPr lang="zh-TW" altLang="zh-TW" sz="5400" b="1" kern="100" dirty="0" smtClean="0">
                <a:solidFill>
                  <a:srgbClr val="2D07B9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聖殿</a:t>
            </a:r>
            <a:r>
              <a:rPr lang="zh-TW" altLang="zh-TW" sz="5400" b="1" kern="100" dirty="0">
                <a:solidFill>
                  <a:srgbClr val="2D07B9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存在的</a:t>
            </a:r>
            <a:r>
              <a:rPr lang="zh-TW" altLang="zh-TW" sz="5400" b="1" kern="100" dirty="0" smtClean="0">
                <a:solidFill>
                  <a:srgbClr val="2D07B9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目的</a:t>
            </a:r>
            <a:endParaRPr lang="zh-TW" altLang="en-US" sz="5400" dirty="0">
              <a:solidFill>
                <a:srgbClr val="2D07B9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0781" y="1182829"/>
            <a:ext cx="11353046" cy="5498628"/>
          </a:xfrm>
        </p:spPr>
        <p:txBody>
          <a:bodyPr>
            <a:normAutofit/>
          </a:bodyPr>
          <a:lstStyle/>
          <a:p>
            <a:pPr marL="152400" indent="304800" algn="just">
              <a:lnSpc>
                <a:spcPts val="4300"/>
              </a:lnSpc>
              <a:spcAft>
                <a:spcPts val="0"/>
              </a:spcAft>
            </a:pPr>
            <a:r>
              <a:rPr lang="zh-TW" altLang="zh-TW" sz="4400" kern="100" dirty="0">
                <a:solidFill>
                  <a:schemeClr val="accent6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聖殿存在的目的當然是為了榮耀上帝</a:t>
            </a:r>
            <a:r>
              <a:rPr lang="zh-TW" altLang="zh-TW" sz="4400" kern="1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zh-TW" sz="4400" kern="100" dirty="0">
                <a:solidFill>
                  <a:schemeClr val="accent6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但聖殿存在的目的也是為了吸引人來歸向主、敬拜主、與神和好。</a:t>
            </a:r>
          </a:p>
          <a:p>
            <a:pPr indent="0" algn="just">
              <a:lnSpc>
                <a:spcPts val="4300"/>
              </a:lnSpc>
              <a:spcAft>
                <a:spcPts val="0"/>
              </a:spcAft>
              <a:buNone/>
            </a:pPr>
            <a:r>
              <a:rPr lang="zh-TW" altLang="en-US" sz="44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zh-TW" sz="44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zh-TW" sz="44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位牧者說：</a:t>
            </a:r>
            <a:r>
              <a:rPr lang="zh-TW" altLang="zh-TW" sz="4400" b="1" kern="10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「許多信徒不做聖殿裡的活石，卻寧可做人家的絆腳石。」</a:t>
            </a:r>
            <a:endParaRPr lang="zh-TW" altLang="zh-TW" sz="4400" b="1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52400" indent="304800" algn="just">
              <a:lnSpc>
                <a:spcPts val="4300"/>
              </a:lnSpc>
              <a:spcAft>
                <a:spcPts val="0"/>
              </a:spcAft>
            </a:pPr>
            <a:r>
              <a:rPr lang="zh-TW" altLang="zh-TW" sz="4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什麼意思呢？他解釋：有一些稱為基督徒的人</a:t>
            </a:r>
            <a:r>
              <a:rPr lang="zh-TW" altLang="zh-TW" sz="4400" kern="1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不但不能吸引人來歸向上帝，反而讓人因為他而不想信主</a:t>
            </a:r>
            <a:r>
              <a:rPr lang="zh-TW" altLang="zh-TW" sz="4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。這就是「不做活石，反做作絆腳石」。</a:t>
            </a:r>
            <a:endParaRPr lang="zh-TW" altLang="zh-TW" sz="4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5330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62963"/>
            <a:ext cx="10515600" cy="778598"/>
          </a:xfrm>
        </p:spPr>
        <p:txBody>
          <a:bodyPr>
            <a:normAutofit fontScale="90000"/>
          </a:bodyPr>
          <a:lstStyle/>
          <a:p>
            <a:r>
              <a:rPr lang="zh-TW" altLang="en-US" sz="5400" dirty="0" smtClean="0">
                <a:solidFill>
                  <a:srgbClr val="00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結語</a:t>
            </a:r>
            <a:endParaRPr lang="zh-TW" altLang="en-US" sz="5400" dirty="0">
              <a:solidFill>
                <a:srgbClr val="0000CC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4979" y="941561"/>
            <a:ext cx="11434526" cy="5748950"/>
          </a:xfrm>
        </p:spPr>
        <p:txBody>
          <a:bodyPr>
            <a:noAutofit/>
          </a:bodyPr>
          <a:lstStyle/>
          <a:p>
            <a:pPr marL="152400" indent="0" algn="just">
              <a:lnSpc>
                <a:spcPts val="3800"/>
              </a:lnSpc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zh-TW" sz="36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事實上</a:t>
            </a:r>
            <a:r>
              <a:rPr lang="zh-TW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我們弟兄姐妹也有一些人</a:t>
            </a:r>
            <a:r>
              <a:rPr lang="zh-TW" altLang="zh-TW" sz="36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非常地愛教會</a:t>
            </a:r>
            <a:r>
              <a:rPr lang="zh-TW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，甚至在這個教會中付出</a:t>
            </a:r>
            <a:r>
              <a:rPr lang="zh-TW" altLang="zh-TW" sz="36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金錢</a:t>
            </a:r>
            <a:r>
              <a:rPr lang="zh-TW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6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體力</a:t>
            </a:r>
            <a:r>
              <a:rPr lang="zh-TW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6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甚至他的青春</a:t>
            </a:r>
            <a:r>
              <a:rPr lang="zh-TW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…，但每個人所付出的也有</a:t>
            </a:r>
            <a:r>
              <a:rPr lang="zh-TW" altLang="zh-TW" sz="36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程度</a:t>
            </a:r>
            <a:r>
              <a:rPr lang="zh-TW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zh-TW" sz="36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態度上的不同</a:t>
            </a:r>
            <a:r>
              <a:rPr lang="zh-TW" altLang="zh-TW" sz="3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。為什麼有這些不同？我個人認為這跟我們對「教會」的看法有絕對的關係</a:t>
            </a:r>
            <a:r>
              <a:rPr lang="zh-TW" altLang="zh-TW" sz="36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36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0" algn="just">
              <a:lnSpc>
                <a:spcPts val="3800"/>
              </a:lnSpc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zh-TW" sz="3600" kern="100" dirty="0" smtClean="0">
                <a:solidFill>
                  <a:srgbClr val="2D07B9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傾向看教會是「家」的同工，通常會比較多談恩典、談寬恕、談慈愛。</a:t>
            </a:r>
          </a:p>
          <a:p>
            <a:pPr indent="0" algn="just">
              <a:lnSpc>
                <a:spcPts val="3800"/>
              </a:lnSpc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chemeClr val="accent6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◎</a:t>
            </a:r>
            <a:r>
              <a:rPr lang="zh-TW" altLang="zh-TW" sz="3600" kern="100" dirty="0" smtClean="0">
                <a:solidFill>
                  <a:schemeClr val="accent6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傾向</a:t>
            </a:r>
            <a:r>
              <a:rPr lang="zh-TW" altLang="zh-TW" sz="3600" kern="100" dirty="0">
                <a:solidFill>
                  <a:schemeClr val="accent6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看教會是「身體」的同工，通常會比較多談關係、談合一、談聯結。</a:t>
            </a:r>
          </a:p>
          <a:p>
            <a:pPr indent="0" algn="just">
              <a:lnSpc>
                <a:spcPts val="3800"/>
              </a:lnSpc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◎</a:t>
            </a:r>
            <a:r>
              <a:rPr lang="zh-TW" altLang="zh-TW" sz="3600" kern="100" dirty="0" smtClean="0"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傾向</a:t>
            </a:r>
            <a:r>
              <a:rPr lang="zh-TW" altLang="zh-TW" sz="3600" kern="100" dirty="0"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看教會是「聖殿」的同工，通常會比較多談聖潔、談體制、談事奉。</a:t>
            </a:r>
          </a:p>
          <a:p>
            <a:pPr>
              <a:lnSpc>
                <a:spcPts val="3600"/>
              </a:lnSpc>
            </a:pP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2273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02163"/>
            <a:ext cx="10515600" cy="90236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經文分享</a:t>
            </a:r>
            <a:endParaRPr lang="zh-TW" altLang="en-US" dirty="0">
              <a:solidFill>
                <a:srgbClr val="0000CC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7405" y="1104523"/>
            <a:ext cx="11226297" cy="54864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TW" altLang="zh-TW" sz="4000" kern="100" dirty="0">
                <a:solidFill>
                  <a:schemeClr val="accent6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提前</a:t>
            </a:r>
            <a:r>
              <a:rPr lang="en-US" altLang="zh-TW" sz="4000" kern="100" dirty="0" smtClean="0">
                <a:solidFill>
                  <a:schemeClr val="accent6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3:15</a:t>
            </a:r>
            <a:r>
              <a:rPr lang="zh-TW" altLang="en-US" sz="4000" kern="100" dirty="0" smtClean="0"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人的工程若被燒了，他就要受虧損，自己卻要得救；雖然得救，乃像從火裡經過的一樣。</a:t>
            </a:r>
            <a:endParaRPr lang="en-US" altLang="zh-TW" sz="4000" kern="100" dirty="0" smtClean="0">
              <a:latin typeface="華康中特圓體" panose="020F0809000000000000" pitchFamily="49" charset="-120"/>
              <a:ea typeface="華康中特圓體" panose="020F0809000000000000" pitchFamily="49" charset="-120"/>
              <a:cs typeface="Times New Roman" panose="02020603050405020304" pitchFamily="18" charset="0"/>
            </a:endParaRPr>
          </a:p>
          <a:p>
            <a:r>
              <a:rPr lang="zh-TW" altLang="zh-TW" sz="4000" kern="100" dirty="0" smtClean="0">
                <a:solidFill>
                  <a:schemeClr val="accent6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林</a:t>
            </a:r>
            <a:r>
              <a:rPr lang="zh-TW" altLang="zh-TW" sz="4000" kern="100" dirty="0">
                <a:solidFill>
                  <a:schemeClr val="accent6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前</a:t>
            </a:r>
            <a:r>
              <a:rPr lang="en-US" altLang="zh-TW" sz="4000" kern="100" dirty="0" smtClean="0">
                <a:solidFill>
                  <a:schemeClr val="accent6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12:27</a:t>
            </a:r>
            <a:r>
              <a:rPr lang="zh-TW" altLang="en-US" sz="4000" kern="100" dirty="0" smtClean="0"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你們就是基督的身子，並且各自作肢體。</a:t>
            </a:r>
            <a:endParaRPr lang="en-US" altLang="zh-TW" sz="4000" kern="100" dirty="0" smtClean="0">
              <a:latin typeface="華康中特圓體" panose="020F0809000000000000" pitchFamily="49" charset="-120"/>
              <a:ea typeface="華康中特圓體" panose="020F0809000000000000" pitchFamily="49" charset="-120"/>
              <a:cs typeface="Times New Roman" panose="02020603050405020304" pitchFamily="18" charset="0"/>
            </a:endParaRPr>
          </a:p>
          <a:p>
            <a:pPr lvl="0"/>
            <a:r>
              <a:rPr lang="zh-TW" altLang="zh-TW" sz="4000" kern="100" dirty="0">
                <a:solidFill>
                  <a:schemeClr val="accent6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彼前</a:t>
            </a:r>
            <a:r>
              <a:rPr lang="en-US" altLang="zh-TW" sz="4000" kern="100" dirty="0" smtClean="0">
                <a:solidFill>
                  <a:schemeClr val="accent6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2:5</a:t>
            </a:r>
            <a:r>
              <a:rPr lang="zh-TW" altLang="en-US" sz="4000" kern="100" dirty="0"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你們來到主面前，也就像活石，被建造成為靈宮，作聖潔的祭司，藉著耶穌基督奉獻神所悅納的靈祭。</a:t>
            </a:r>
            <a:endParaRPr lang="en-US" altLang="zh-TW" sz="4000" kern="100" dirty="0">
              <a:latin typeface="華康中特圓體" panose="020F0809000000000000" pitchFamily="49" charset="-120"/>
              <a:ea typeface="華康中特圓體" panose="020F0809000000000000" pitchFamily="49" charset="-120"/>
              <a:cs typeface="Times New Roman" panose="02020603050405020304" pitchFamily="18" charset="0"/>
            </a:endParaRPr>
          </a:p>
          <a:p>
            <a:r>
              <a:rPr lang="zh-TW" altLang="zh-TW" sz="4000" kern="100" dirty="0" smtClean="0">
                <a:solidFill>
                  <a:schemeClr val="accent6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林</a:t>
            </a:r>
            <a:r>
              <a:rPr lang="zh-TW" altLang="zh-TW" sz="4000" kern="100" dirty="0">
                <a:solidFill>
                  <a:schemeClr val="accent6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前</a:t>
            </a:r>
            <a:r>
              <a:rPr lang="en-US" altLang="zh-TW" sz="4000" kern="100" dirty="0" smtClean="0">
                <a:solidFill>
                  <a:schemeClr val="accent6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3:17</a:t>
            </a:r>
            <a:r>
              <a:rPr lang="zh-TW" altLang="en-US" sz="4000" kern="100" dirty="0" smtClean="0"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若有人毀壞神的殿，神必要毀壞那人；因為神的殿是聖的，這殿就是你們。</a:t>
            </a:r>
            <a:endParaRPr lang="zh-TW" altLang="en-US" sz="40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5644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7132" y="0"/>
            <a:ext cx="10515600" cy="775612"/>
          </a:xfrm>
        </p:spPr>
        <p:txBody>
          <a:bodyPr>
            <a:normAutofit fontScale="90000"/>
          </a:bodyPr>
          <a:lstStyle/>
          <a:p>
            <a:r>
              <a:rPr lang="zh-TW" altLang="zh-TW" sz="5400" kern="100" dirty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曠野醫病佈道</a:t>
            </a:r>
            <a:r>
              <a:rPr lang="zh-TW" altLang="zh-TW" sz="5400" kern="100" dirty="0" smtClean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團</a:t>
            </a:r>
            <a:r>
              <a:rPr lang="zh-TW" altLang="en-US" sz="5400" kern="100" dirty="0" smtClean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的成立</a:t>
            </a:r>
            <a:endParaRPr lang="zh-TW" altLang="en-US" sz="5400" dirty="0">
              <a:solidFill>
                <a:srgbClr val="7030A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8765" y="775613"/>
            <a:ext cx="11597488" cy="58786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0" lvl="0" indent="0">
              <a:lnSpc>
                <a:spcPts val="4100"/>
              </a:lnSpc>
              <a:spcAft>
                <a:spcPts val="0"/>
              </a:spcAft>
              <a:buNone/>
            </a:pPr>
            <a:r>
              <a:rPr lang="zh-TW" altLang="en-US" sz="5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◎</a:t>
            </a:r>
            <a:r>
              <a:rPr lang="zh-TW" altLang="zh-TW" sz="5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民國</a:t>
            </a:r>
            <a:r>
              <a:rPr lang="en-US" altLang="zh-TW" sz="5200" b="1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78</a:t>
            </a:r>
            <a:r>
              <a:rPr lang="zh-TW" altLang="zh-TW" sz="5200" b="1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5200" b="1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sz="5200" b="1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5200" b="1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5200" b="1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zh-TW" altLang="zh-TW" sz="5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起成立曠野醫病佈道團開</a:t>
            </a:r>
            <a:endParaRPr lang="en-US" altLang="zh-TW" sz="5200" kern="100" dirty="0" smtClean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ts val="4100"/>
              </a:lnSpc>
              <a:spcAft>
                <a:spcPts val="0"/>
              </a:spcAft>
              <a:buNone/>
            </a:pPr>
            <a:r>
              <a:rPr lang="zh-TW" altLang="en-US" sz="5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5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zh-TW" sz="5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始全省巡迴佈道活動。</a:t>
            </a:r>
            <a:endParaRPr lang="zh-TW" altLang="zh-TW" sz="5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ts val="4100"/>
              </a:lnSpc>
              <a:spcAft>
                <a:spcPts val="0"/>
              </a:spcAft>
              <a:buNone/>
            </a:pPr>
            <a:r>
              <a:rPr lang="zh-TW" altLang="en-US" sz="5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◎</a:t>
            </a:r>
            <a:r>
              <a:rPr lang="zh-TW" altLang="zh-TW" sz="5200" b="1" kern="1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民國</a:t>
            </a:r>
            <a:r>
              <a:rPr lang="en-US" altLang="zh-TW" sz="5200" b="1" kern="1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82</a:t>
            </a:r>
            <a:r>
              <a:rPr lang="zh-TW" altLang="zh-TW" sz="5200" b="1" kern="1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5200" b="1" kern="1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sz="5200" b="1" kern="1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5200" b="1" kern="1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5200" b="1" kern="1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日由教育界工作退休專心</a:t>
            </a:r>
            <a:endParaRPr lang="en-US" altLang="zh-TW" sz="5200" b="1" kern="1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ts val="4100"/>
              </a:lnSpc>
              <a:spcAft>
                <a:spcPts val="0"/>
              </a:spcAft>
              <a:buNone/>
            </a:pPr>
            <a:r>
              <a:rPr lang="zh-TW" altLang="en-US" sz="5200" b="1" kern="100" dirty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52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zh-TW" sz="5200" b="1" kern="1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事奉主。</a:t>
            </a:r>
            <a:endParaRPr lang="zh-TW" altLang="zh-TW" sz="5200" b="1" kern="1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ts val="4100"/>
              </a:lnSpc>
              <a:spcAft>
                <a:spcPts val="0"/>
              </a:spcAft>
              <a:buNone/>
            </a:pPr>
            <a:r>
              <a:rPr lang="zh-TW" altLang="en-US" sz="5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◎</a:t>
            </a:r>
            <a:r>
              <a:rPr lang="zh-TW" altLang="zh-TW" sz="5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民國</a:t>
            </a:r>
            <a:r>
              <a:rPr lang="en-US" altLang="zh-TW" sz="5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81</a:t>
            </a:r>
            <a:r>
              <a:rPr lang="zh-TW" altLang="zh-TW" sz="5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5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zh-TW" sz="5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5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sz="5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日聖靈啟示</a:t>
            </a:r>
            <a:r>
              <a:rPr lang="en-US" altLang="zh-TW" sz="5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5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自</a:t>
            </a:r>
            <a:r>
              <a:rPr lang="en-US" altLang="zh-TW" sz="5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81.12.7</a:t>
            </a:r>
            <a:r>
              <a:rPr lang="zh-TW" altLang="zh-TW" sz="5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至</a:t>
            </a:r>
            <a:endParaRPr lang="en-US" altLang="zh-TW" sz="5200" kern="100" dirty="0" smtClean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ts val="4100"/>
              </a:lnSpc>
              <a:spcAft>
                <a:spcPts val="0"/>
              </a:spcAft>
              <a:buNone/>
            </a:pPr>
            <a:r>
              <a:rPr lang="zh-TW" altLang="en-US" sz="5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5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5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82.2.24.</a:t>
            </a:r>
            <a:r>
              <a:rPr lang="zh-TW" altLang="zh-TW" sz="5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日止</a:t>
            </a:r>
            <a:r>
              <a:rPr lang="en-US" altLang="zh-TW" sz="5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5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巡迴教會祈禱院造就牧師傳</a:t>
            </a:r>
            <a:endParaRPr lang="en-US" altLang="zh-TW" sz="5200" kern="100" dirty="0" smtClean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ts val="4100"/>
              </a:lnSpc>
              <a:spcAft>
                <a:spcPts val="0"/>
              </a:spcAft>
              <a:buNone/>
            </a:pPr>
            <a:r>
              <a:rPr lang="zh-TW" altLang="en-US" sz="5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5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zh-TW" sz="5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道同工。</a:t>
            </a:r>
            <a:endParaRPr lang="en-US" altLang="zh-TW" sz="5200" kern="100" dirty="0" smtClean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4100"/>
              </a:lnSpc>
              <a:spcAft>
                <a:spcPts val="0"/>
              </a:spcAft>
              <a:buNone/>
            </a:pPr>
            <a:r>
              <a:rPr lang="zh-TW" altLang="en-US" sz="5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◎</a:t>
            </a:r>
            <a:r>
              <a:rPr lang="zh-TW" altLang="zh-TW" sz="5200" b="1" kern="1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民國</a:t>
            </a:r>
            <a:r>
              <a:rPr lang="en-US" altLang="zh-TW" sz="5200" b="1" kern="1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82</a:t>
            </a:r>
            <a:r>
              <a:rPr lang="zh-TW" altLang="zh-TW" sz="5200" b="1" kern="1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5200" b="1" kern="1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zh-TW" sz="5200" b="1" kern="1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5200" b="1" kern="1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25</a:t>
            </a:r>
            <a:r>
              <a:rPr lang="zh-TW" altLang="zh-TW" sz="5200" b="1" kern="1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zh-TW" altLang="zh-TW" sz="5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起週一至週五移至新</a:t>
            </a:r>
            <a:endParaRPr lang="en-US" altLang="zh-TW" sz="5200" kern="100" dirty="0" smtClean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4100"/>
              </a:lnSpc>
              <a:spcAft>
                <a:spcPts val="0"/>
              </a:spcAft>
              <a:buNone/>
            </a:pPr>
            <a:r>
              <a:rPr lang="zh-TW" altLang="en-US" sz="5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5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zh-TW" sz="5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竹縣尖石鄉錦</a:t>
            </a:r>
            <a:r>
              <a:rPr lang="zh-TW" altLang="en-US" sz="5200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錦</a:t>
            </a:r>
            <a:r>
              <a:rPr lang="zh-TW" altLang="zh-TW" sz="5200" u="sng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屏</a:t>
            </a:r>
            <a:r>
              <a:rPr lang="zh-TW" altLang="zh-TW" sz="5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村上光教會造就會。</a:t>
            </a:r>
            <a:endParaRPr lang="zh-TW" altLang="zh-TW" sz="5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ts val="2000"/>
              </a:lnSpc>
              <a:spcAft>
                <a:spcPts val="0"/>
              </a:spcAft>
              <a:buNone/>
            </a:pPr>
            <a:endParaRPr lang="zh-TW" altLang="zh-TW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79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123" y="437552"/>
            <a:ext cx="10515600" cy="757505"/>
          </a:xfrm>
        </p:spPr>
        <p:txBody>
          <a:bodyPr>
            <a:noAutofit/>
          </a:bodyPr>
          <a:lstStyle/>
          <a:p>
            <a:r>
              <a:rPr lang="zh-TW" altLang="zh-TW" sz="5400" kern="100" dirty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中華臺灣基督教曠野</a:t>
            </a:r>
            <a:r>
              <a:rPr lang="zh-TW" altLang="zh-TW" sz="5400" kern="100" dirty="0" smtClean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協會</a:t>
            </a:r>
            <a:r>
              <a:rPr lang="zh-TW" altLang="en-US" sz="5400" kern="100" dirty="0" smtClean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成立</a:t>
            </a:r>
            <a:endParaRPr lang="zh-TW" altLang="en-US" sz="5400" dirty="0">
              <a:solidFill>
                <a:srgbClr val="7030A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512" y="1445379"/>
            <a:ext cx="11018822" cy="516365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ts val="5400"/>
              </a:lnSpc>
              <a:spcAft>
                <a:spcPts val="0"/>
              </a:spcAft>
            </a:pPr>
            <a:r>
              <a:rPr lang="zh-TW" altLang="zh-TW" sz="4800" b="1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民國</a:t>
            </a:r>
            <a:r>
              <a:rPr lang="en-US" altLang="zh-TW" sz="4800" b="1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84</a:t>
            </a:r>
            <a:r>
              <a:rPr lang="zh-TW" altLang="zh-TW" sz="4800" b="1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4800" b="1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sz="4800" b="1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4800" b="1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zh-TW" sz="4800" b="1" kern="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日正式向中央單位內政部核准</a:t>
            </a:r>
            <a:r>
              <a:rPr lang="zh-TW" altLang="zh-TW" sz="4800" b="1" kern="100" dirty="0" smtClean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設立中華臺灣基督教曠野協會</a:t>
            </a:r>
            <a:r>
              <a:rPr lang="en-US" altLang="zh-TW" sz="48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8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總稱</a:t>
            </a:r>
            <a:r>
              <a:rPr lang="en-US" altLang="zh-TW" sz="48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8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48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並</a:t>
            </a:r>
            <a:r>
              <a:rPr lang="zh-TW" altLang="zh-TW" sz="48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依規分屬設立</a:t>
            </a:r>
            <a:r>
              <a:rPr lang="zh-TW" altLang="zh-TW" sz="4800" b="1" kern="100" dirty="0" smtClean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總、中、區、小會、佈道團、歌福團等</a:t>
            </a:r>
            <a:r>
              <a:rPr lang="en-US" altLang="zh-TW" sz="4800" b="1" kern="100" dirty="0" smtClean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82</a:t>
            </a:r>
            <a:r>
              <a:rPr lang="zh-TW" altLang="zh-TW" sz="4800" b="1" kern="100" dirty="0" smtClean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單位</a:t>
            </a:r>
            <a:r>
              <a:rPr lang="zh-TW" altLang="zh-TW" sz="48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，進行組織、規畫、執行、活動、評鑑種種務，一步步按各歸己的纛下推展福音工作</a:t>
            </a:r>
            <a:r>
              <a:rPr lang="en-US" altLang="zh-TW" sz="48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8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民二：</a:t>
            </a:r>
            <a:r>
              <a:rPr lang="en-US" altLang="zh-TW" sz="48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2)</a:t>
            </a:r>
            <a:r>
              <a:rPr lang="zh-TW" altLang="zh-TW" sz="48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熱心獻上中。</a:t>
            </a:r>
            <a:endParaRPr lang="zh-TW" altLang="zh-TW" sz="48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97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165444"/>
              </p:ext>
            </p:extLst>
          </p:nvPr>
        </p:nvGraphicFramePr>
        <p:xfrm>
          <a:off x="1736725" y="188913"/>
          <a:ext cx="8523288" cy="639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簡報" r:id="rId3" imgW="2753993" imgH="2065172" progId="PowerPoint.Show.12">
                  <p:embed/>
                </p:oleObj>
              </mc:Choice>
              <mc:Fallback>
                <p:oleObj name="簡報" r:id="rId3" imgW="2753993" imgH="206517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6725" y="188913"/>
                        <a:ext cx="8523288" cy="639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5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025898"/>
              </p:ext>
            </p:extLst>
          </p:nvPr>
        </p:nvGraphicFramePr>
        <p:xfrm>
          <a:off x="606582" y="271463"/>
          <a:ext cx="11054281" cy="623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簡報" r:id="rId4" imgW="4570530" imgH="3427618" progId="PowerPoint.Show.12">
                  <p:embed/>
                </p:oleObj>
              </mc:Choice>
              <mc:Fallback>
                <p:oleObj name="簡報" r:id="rId4" imgW="4570530" imgH="342761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6582" y="271463"/>
                        <a:ext cx="11054281" cy="623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43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093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zh-TW" altLang="en-US" sz="5400" kern="100" dirty="0">
                <a:solidFill>
                  <a:srgbClr val="0000CC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◎</a:t>
            </a:r>
            <a:r>
              <a:rPr lang="zh-TW" altLang="zh-TW" sz="5400" kern="100" dirty="0" smtClean="0">
                <a:solidFill>
                  <a:srgbClr val="0000CC"/>
                </a:solidFill>
                <a:effectLst/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教會與我</a:t>
            </a:r>
            <a:endParaRPr lang="zh-TW" altLang="en-US" sz="5400" dirty="0">
              <a:solidFill>
                <a:srgbClr val="0000CC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2261" y="1222218"/>
            <a:ext cx="11036175" cy="545018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ts val="5600"/>
              </a:lnSpc>
            </a:pPr>
            <a:r>
              <a:rPr lang="zh-TW" altLang="zh-TW" sz="48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在這個社會中，</a:t>
            </a:r>
            <a:r>
              <a:rPr lang="zh-TW" altLang="zh-TW" sz="48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對教會有好感的人並不在少數，但每個人喜歡的原因不盡</a:t>
            </a:r>
            <a:r>
              <a:rPr lang="zh-TW" altLang="zh-TW" sz="4800" b="1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相同</a:t>
            </a:r>
            <a:endParaRPr lang="en-US" altLang="zh-TW" sz="4800" b="1" kern="1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5600"/>
              </a:lnSpc>
              <a:buNone/>
            </a:pPr>
            <a:r>
              <a:rPr lang="zh-TW" altLang="zh-TW" sz="48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zh-TW" altLang="zh-TW" sz="4800" b="1" kern="1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有人覺得教會的氣氛很好</a:t>
            </a:r>
            <a:r>
              <a:rPr lang="zh-TW" altLang="zh-TW" sz="48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4800" b="1" kern="1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有人覺得教會的詩歌很好聽</a:t>
            </a:r>
            <a:r>
              <a:rPr lang="zh-TW" altLang="zh-TW" sz="48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48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有人覺得教會禮拜天的講道很有</a:t>
            </a:r>
            <a:r>
              <a:rPr lang="zh-TW" altLang="zh-TW" sz="4800" b="1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深度</a:t>
            </a:r>
            <a:r>
              <a:rPr lang="zh-TW" altLang="zh-TW" sz="48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4800" b="1" kern="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有人覺得教會裡的人很友善，有人覺得教會作了很多善事…。</a:t>
            </a:r>
            <a:endParaRPr lang="zh-TW" altLang="en-US" sz="4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95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1727" y="226337"/>
            <a:ext cx="11407366" cy="642796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190500" indent="304800" algn="just">
              <a:lnSpc>
                <a:spcPts val="54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zh-TW" sz="69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當然也有一些人對教會有不好的印象</a:t>
            </a:r>
            <a:r>
              <a:rPr lang="zh-TW" altLang="zh-TW" sz="69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，有人覺得教會一到星期</a:t>
            </a:r>
            <a:r>
              <a:rPr lang="zh-TW" altLang="zh-TW" sz="69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天時候</a:t>
            </a:r>
            <a:r>
              <a:rPr lang="zh-TW" altLang="zh-TW" sz="69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好吵</a:t>
            </a:r>
            <a:r>
              <a:rPr lang="zh-TW" altLang="zh-TW" sz="69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，有人覺得教會</a:t>
            </a:r>
            <a:r>
              <a:rPr lang="zh-TW" altLang="zh-TW" sz="69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只會講大道理</a:t>
            </a:r>
            <a:r>
              <a:rPr lang="zh-TW" altLang="zh-TW" sz="69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，有人說教會只會</a:t>
            </a:r>
            <a:r>
              <a:rPr lang="zh-TW" altLang="zh-TW" sz="69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強迫人信耶穌</a:t>
            </a:r>
            <a:r>
              <a:rPr lang="zh-TW" altLang="zh-TW" sz="69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，有人</a:t>
            </a:r>
            <a:r>
              <a:rPr lang="zh-TW" altLang="zh-TW" sz="69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說教會其實沒有愛心</a:t>
            </a:r>
            <a:r>
              <a:rPr lang="zh-TW" altLang="zh-TW" sz="69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…。</a:t>
            </a:r>
            <a:endParaRPr lang="zh-TW" altLang="zh-TW" sz="6900" kern="1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indent="304800" algn="just">
              <a:lnSpc>
                <a:spcPts val="5400"/>
              </a:lnSpc>
              <a:spcBef>
                <a:spcPts val="360"/>
              </a:spcBef>
              <a:spcAft>
                <a:spcPts val="0"/>
              </a:spcAft>
            </a:pPr>
            <a:r>
              <a:rPr lang="zh-TW" altLang="zh-TW" sz="69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不曉得您怎麼看「教會」，我</a:t>
            </a:r>
            <a:r>
              <a:rPr lang="zh-TW" altLang="zh-TW" sz="69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今天跟</a:t>
            </a:r>
            <a:r>
              <a:rPr lang="zh-TW" altLang="zh-TW" sz="69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大家談「認識教會」希望能口語化的表達「</a:t>
            </a:r>
            <a:r>
              <a:rPr lang="zh-TW" altLang="zh-TW" sz="6900" b="1" kern="1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教會是什麼</a:t>
            </a:r>
            <a:r>
              <a:rPr lang="zh-TW" altLang="zh-TW" sz="69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」？以及「</a:t>
            </a:r>
            <a:r>
              <a:rPr lang="zh-TW" altLang="zh-TW" sz="6900" b="1" kern="1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教會應該像什麼</a:t>
            </a:r>
            <a:r>
              <a:rPr lang="zh-TW" altLang="zh-TW" sz="69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」？</a:t>
            </a:r>
            <a:endParaRPr lang="zh-TW" altLang="zh-TW" sz="6900" kern="1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517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84468"/>
            <a:ext cx="10515600" cy="89330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zh-TW" altLang="zh-TW" sz="5400" b="1" kern="100" dirty="0" smtClean="0">
                <a:solidFill>
                  <a:srgbClr val="0000CC"/>
                </a:solidFill>
                <a:effectLst/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貳、教會的由來</a:t>
            </a:r>
            <a:endParaRPr lang="zh-TW" altLang="en-US" sz="5400" b="1" dirty="0">
              <a:solidFill>
                <a:srgbClr val="0000CC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1727" y="1110400"/>
            <a:ext cx="11235350" cy="532661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190500" indent="304800" algn="just">
              <a:spcAft>
                <a:spcPts val="0"/>
              </a:spcAft>
            </a:pPr>
            <a:r>
              <a:rPr lang="zh-TW" altLang="zh-TW" sz="48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信仰上帝的子民聚集在一處</a:t>
            </a:r>
            <a:r>
              <a:rPr lang="zh-TW" altLang="zh-TW" sz="4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48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再加上敬拜上帝的行為</a:t>
            </a:r>
            <a:r>
              <a:rPr lang="zh-TW" altLang="zh-TW" sz="4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48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古代把這種情形就稱之為「教會」</a:t>
            </a:r>
            <a:r>
              <a:rPr lang="zh-TW" altLang="zh-TW" sz="4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。「教會」這個字在原文的意思是</a:t>
            </a:r>
            <a:r>
              <a:rPr lang="zh-TW" altLang="zh-TW" sz="4800" b="1" kern="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「被召聚集」</a:t>
            </a:r>
            <a:r>
              <a:rPr lang="zh-TW" altLang="zh-TW" sz="4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。在</a:t>
            </a:r>
            <a:r>
              <a:rPr lang="zh-TW" altLang="zh-TW" sz="4800" b="1" kern="1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舊約</a:t>
            </a:r>
            <a:r>
              <a:rPr lang="zh-TW" altLang="zh-TW" sz="4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中是指</a:t>
            </a:r>
            <a:r>
              <a:rPr lang="zh-TW" altLang="zh-TW" sz="4800" b="1" kern="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一群被上帝揀選的以色列民或他們的</a:t>
            </a:r>
            <a:r>
              <a:rPr lang="zh-TW" altLang="zh-TW" sz="4800" b="1" kern="1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聚會</a:t>
            </a:r>
            <a:r>
              <a:rPr lang="zh-TW" altLang="zh-TW" sz="48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zh-TW" sz="4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TW" altLang="zh-TW" sz="4800" b="1" kern="1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新約</a:t>
            </a:r>
            <a:r>
              <a:rPr lang="zh-TW" altLang="zh-TW" sz="4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的發展來看，可以延伸解釋為「</a:t>
            </a:r>
            <a:r>
              <a:rPr lang="zh-TW" altLang="zh-TW" sz="4800" b="1" kern="1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是一群被上帝救贖出來、歸屬基督、同心敬拜，並在愛中交往的基督徒」。</a:t>
            </a:r>
            <a:endParaRPr lang="zh-TW" altLang="zh-TW" sz="4800" b="1" kern="100" dirty="0" smtClean="0">
              <a:solidFill>
                <a:schemeClr val="accent6">
                  <a:lumMod val="75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17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2135</Words>
  <Application>Microsoft Office PowerPoint</Application>
  <PresentationFormat>自訂</PresentationFormat>
  <Paragraphs>105</Paragraphs>
  <Slides>28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28</vt:i4>
      </vt:variant>
    </vt:vector>
  </HeadingPairs>
  <TitlesOfParts>
    <vt:vector size="31" baseType="lpstr">
      <vt:lpstr>Office 佈景主題</vt:lpstr>
      <vt:lpstr>Microsoft PowerPoint 簡報</vt:lpstr>
      <vt:lpstr>簡報</vt:lpstr>
      <vt:lpstr>認識教會組織</vt:lpstr>
      <vt:lpstr>壹、沿革：曠野拓荒之父雲先知與同工</vt:lpstr>
      <vt:lpstr>曠野醫病佈道團的成立</vt:lpstr>
      <vt:lpstr>中華臺灣基督教曠野協會成立</vt:lpstr>
      <vt:lpstr>PowerPoint 簡報</vt:lpstr>
      <vt:lpstr>PowerPoint 簡報</vt:lpstr>
      <vt:lpstr>◎教會與我</vt:lpstr>
      <vt:lpstr>PowerPoint 簡報</vt:lpstr>
      <vt:lpstr>貳、教會的由來</vt:lpstr>
      <vt:lpstr>經文:民數記14:5    使徒行傳7:38</vt:lpstr>
      <vt:lpstr>教會的觀念從什麼時候有的呢？</vt:lpstr>
      <vt:lpstr>PowerPoint 簡報</vt:lpstr>
      <vt:lpstr>PowerPoint 簡報</vt:lpstr>
      <vt:lpstr>PowerPoint 簡報</vt:lpstr>
      <vt:lpstr>【「制」：是指「權責的安排」】</vt:lpstr>
      <vt:lpstr>●主教(牧師)制：</vt:lpstr>
      <vt:lpstr>●長老制：</vt:lpstr>
      <vt:lpstr>會眾制</vt:lpstr>
      <vt:lpstr>監督制</vt:lpstr>
      <vt:lpstr>参、教會應該像什麼？</vt:lpstr>
      <vt:lpstr>為什麼神要以「家」來比喻教會？</vt:lpstr>
      <vt:lpstr>◎家對信徒的依靠</vt:lpstr>
      <vt:lpstr>肆、教會應該像「聖殿」～是聖靈的殿</vt:lpstr>
      <vt:lpstr>我們就是這聖殿</vt:lpstr>
      <vt:lpstr>經文:弗2:20；彼前2:6</vt:lpstr>
      <vt:lpstr>聖殿存在的目的</vt:lpstr>
      <vt:lpstr>結語</vt:lpstr>
      <vt:lpstr>經文分享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認識教會組織</dc:title>
  <dc:creator>Windows 使用者</dc:creator>
  <cp:lastModifiedBy>jk</cp:lastModifiedBy>
  <cp:revision>30</cp:revision>
  <dcterms:created xsi:type="dcterms:W3CDTF">2019-01-25T05:47:53Z</dcterms:created>
  <dcterms:modified xsi:type="dcterms:W3CDTF">2019-03-04T03:30:58Z</dcterms:modified>
</cp:coreProperties>
</file>