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handoutMasterIdLst>
    <p:handoutMasterId r:id="rId12"/>
  </p:handoutMasterIdLst>
  <p:sldIdLst>
    <p:sldId id="301" r:id="rId2"/>
    <p:sldId id="319" r:id="rId3"/>
    <p:sldId id="303" r:id="rId4"/>
    <p:sldId id="304" r:id="rId5"/>
    <p:sldId id="305" r:id="rId6"/>
    <p:sldId id="306" r:id="rId7"/>
    <p:sldId id="289" r:id="rId8"/>
    <p:sldId id="290" r:id="rId9"/>
    <p:sldId id="267" r:id="rId10"/>
    <p:sldId id="282" r:id="rId11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9900"/>
    <a:srgbClr val="6600CC"/>
    <a:srgbClr val="006600"/>
    <a:srgbClr val="FF0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4020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9F305-8848-4F8F-8F01-0A7EFB69ACE6}" type="datetimeFigureOut">
              <a:rPr lang="zh-TW" altLang="en-US" smtClean="0"/>
              <a:t>2015/5/27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89BF9-A60C-4F01-A1DE-A315EEBEF3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760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2685F81-1F13-4A26-9116-597F5D3D0D8B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CAFE8-4CFC-43EA-BB39-3B346D8D9F23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3609E-AF93-42A3-8531-5F80543D8FB1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8353D67-4F9B-4C29-BA97-76A7AD2793C7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A8CC-3B84-44E6-BFFE-3A0F33838E06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DFA33-4A6B-479A-BA8B-1604DF824CF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614AAE9-94D6-42E9-85C2-4E8716C68CE6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C2A95-3F2C-4D81-9244-76D03E069988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E838-25E3-4138-8CD5-ABA35B4544F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F5772-313B-4BFB-B965-798678AC5A5D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3636E-CDC3-43C6-8E39-247BEF33D3C5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FB09C3-0682-43C2-8C42-D3D6B426FFED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左-右雙向箭號 1"/>
          <p:cNvSpPr/>
          <p:nvPr/>
        </p:nvSpPr>
        <p:spPr>
          <a:xfrm>
            <a:off x="279592" y="203221"/>
            <a:ext cx="8352928" cy="3240360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81303" y="1192459"/>
            <a:ext cx="7864733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3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社團法人中華台灣基督教曠野協會隸屬教會組織暨業務分級管理</a:t>
            </a:r>
            <a:endParaRPr lang="zh-TW" altLang="en-US" sz="3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/>
              <a:latin typeface="華康正顏楷體W9" pitchFamily="65" charset="-120"/>
              <a:ea typeface="華康正顏楷體W9" pitchFamily="65" charset="-120"/>
            </a:endParaRPr>
          </a:p>
        </p:txBody>
      </p:sp>
      <p:sp>
        <p:nvSpPr>
          <p:cNvPr id="10" name="弧形向右箭號 9"/>
          <p:cNvSpPr/>
          <p:nvPr/>
        </p:nvSpPr>
        <p:spPr>
          <a:xfrm>
            <a:off x="1763688" y="5289942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弧形箭號 (左彎) 10"/>
          <p:cNvSpPr/>
          <p:nvPr/>
        </p:nvSpPr>
        <p:spPr>
          <a:xfrm>
            <a:off x="6316532" y="5247476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加號 12"/>
          <p:cNvSpPr/>
          <p:nvPr/>
        </p:nvSpPr>
        <p:spPr>
          <a:xfrm>
            <a:off x="2915816" y="2454343"/>
            <a:ext cx="2880320" cy="3479179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2155825" y="5445224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報告人</a:t>
            </a:r>
            <a:r>
              <a:rPr lang="en-US" altLang="zh-TW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:</a:t>
            </a:r>
            <a:r>
              <a:rPr lang="zh-TW" altLang="en-US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秘書長蔣美妹</a:t>
            </a:r>
            <a:endParaRPr lang="zh-TW" altLang="en-US" sz="3600" dirty="0">
              <a:solidFill>
                <a:srgbClr val="6600CC"/>
              </a:solidFill>
              <a:latin typeface="華康粗圓體(P)" pitchFamily="34" charset="-120"/>
              <a:ea typeface="華康粗圓體(P)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41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844824"/>
            <a:ext cx="7498080" cy="216024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zh-TW" altLang="en-US" sz="8000" dirty="0" smtClean="0"/>
              <a:t>以上簡報</a:t>
            </a:r>
          </a:p>
          <a:p>
            <a:pPr algn="ctr">
              <a:buNone/>
            </a:pPr>
            <a:r>
              <a:rPr lang="zh-TW" altLang="en-US" sz="8000" dirty="0" smtClean="0"/>
              <a:t>謝謝聆聽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6552728" cy="7200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406400" lvl="0" indent="-406400">
              <a:lnSpc>
                <a:spcPts val="4300"/>
              </a:lnSpc>
              <a:spcBef>
                <a:spcPts val="0"/>
              </a:spcBef>
            </a:pPr>
            <a:r>
              <a:rPr lang="zh-TW" altLang="en-US" sz="4200" b="1" kern="100" spc="-250" dirty="0" smtClean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曠野</a:t>
            </a:r>
            <a:r>
              <a:rPr lang="zh-TW" altLang="en-US" sz="4200" b="1" kern="100" spc="-250" dirty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協會隸屬教會</a:t>
            </a:r>
            <a:r>
              <a:rPr lang="zh-TW" altLang="en-US" sz="4200" b="1" kern="100" spc="-250" dirty="0" smtClean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組織分級人數</a:t>
            </a:r>
            <a:endParaRPr lang="zh-TW" altLang="en-US" sz="4200" spc="-250" dirty="0">
              <a:solidFill>
                <a:srgbClr val="6600CC"/>
              </a:solidFill>
              <a:latin typeface="華康新特明體" pitchFamily="49" charset="-120"/>
              <a:ea typeface="華康新特明體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740730"/>
              </p:ext>
            </p:extLst>
          </p:nvPr>
        </p:nvGraphicFramePr>
        <p:xfrm>
          <a:off x="1331640" y="1772817"/>
          <a:ext cx="6624736" cy="3484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303"/>
                <a:gridCol w="4833433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甲級</a:t>
                      </a:r>
                      <a:endParaRPr lang="zh-TW" altLang="en-US" sz="4000" b="1" dirty="0">
                        <a:solidFill>
                          <a:srgbClr val="66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US" altLang="zh-TW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31</a:t>
                      </a:r>
                      <a:r>
                        <a:rPr lang="zh-TW" altLang="en-US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人以上</a:t>
                      </a:r>
                      <a:endParaRPr lang="zh-TW" altLang="en-US" sz="4000" b="1" dirty="0">
                        <a:solidFill>
                          <a:srgbClr val="66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873342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乙級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21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至</a:t>
                      </a: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30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人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873342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丙級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11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至</a:t>
                      </a: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20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人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873342"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</a:pP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丁級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</a:pP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01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至</a:t>
                      </a:r>
                      <a:r>
                        <a:rPr lang="en-US" altLang="zh-TW" sz="4000" b="1" dirty="0" smtClean="0">
                          <a:latin typeface="+mn-ea"/>
                          <a:ea typeface="+mn-ea"/>
                        </a:rPr>
                        <a:t>10</a:t>
                      </a:r>
                      <a:r>
                        <a:rPr lang="zh-TW" altLang="en-US" sz="4000" b="1" dirty="0" smtClean="0">
                          <a:latin typeface="+mn-ea"/>
                          <a:ea typeface="+mn-ea"/>
                        </a:rPr>
                        <a:t>人</a:t>
                      </a:r>
                      <a:endParaRPr lang="zh-TW" altLang="en-US" sz="4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04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83568" y="252963"/>
            <a:ext cx="7920880" cy="643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6400" indent="-406400">
              <a:lnSpc>
                <a:spcPts val="4300"/>
              </a:lnSpc>
              <a:spcAft>
                <a:spcPts val="0"/>
              </a:spcAft>
            </a:pPr>
            <a:r>
              <a:rPr lang="en-US" altLang="zh-TW" sz="4400" b="1" kern="100" dirty="0" smtClean="0">
                <a:latin typeface="Calibri"/>
                <a:ea typeface="標楷體"/>
                <a:cs typeface="華康中圓體"/>
              </a:rPr>
              <a:t>(</a:t>
            </a:r>
            <a:r>
              <a:rPr lang="zh-TW" altLang="en-US" sz="4400" b="1" kern="100" dirty="0" smtClean="0">
                <a:latin typeface="Calibri"/>
                <a:ea typeface="標楷體"/>
                <a:cs typeface="華康中圓體"/>
              </a:rPr>
              <a:t>甲級</a:t>
            </a:r>
            <a:r>
              <a:rPr lang="en-US" altLang="zh-TW" sz="4400" b="1" kern="100" dirty="0" smtClean="0">
                <a:latin typeface="Calibri"/>
                <a:ea typeface="標楷體"/>
                <a:cs typeface="華康中圓體"/>
              </a:rPr>
              <a:t>)</a:t>
            </a:r>
            <a:r>
              <a:rPr lang="zh-TW" altLang="en-US" sz="4400" b="1" kern="100" dirty="0" smtClean="0">
                <a:latin typeface="Calibri"/>
                <a:ea typeface="標楷體"/>
                <a:cs typeface="華康中圓體"/>
              </a:rPr>
              <a:t>教會組織執掌及業務</a:t>
            </a:r>
            <a:r>
              <a:rPr lang="zh-TW" altLang="en-US" sz="4400" b="1" kern="100" dirty="0">
                <a:latin typeface="Calibri"/>
                <a:ea typeface="標楷體"/>
                <a:cs typeface="華康中圓體"/>
              </a:rPr>
              <a:t>管理</a:t>
            </a:r>
            <a:endParaRPr lang="zh-TW" altLang="en-US" sz="44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7504" y="-9939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615527"/>
              </p:ext>
            </p:extLst>
          </p:nvPr>
        </p:nvGraphicFramePr>
        <p:xfrm>
          <a:off x="215516" y="1052736"/>
          <a:ext cx="8712968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7704856"/>
              </a:tblGrid>
              <a:tr h="199370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甲</a:t>
                      </a:r>
                      <a:endParaRPr lang="en-US" altLang="zh-TW" sz="2800" b="0" dirty="0" smtClean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  <a:p>
                      <a:pPr algn="ctr"/>
                      <a:endParaRPr lang="en-US" altLang="zh-TW" sz="2800" b="0" dirty="0" smtClean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級</a:t>
                      </a:r>
                      <a:endParaRPr lang="zh-TW" altLang="en-US" sz="2800" b="0" dirty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30</a:t>
                      </a:r>
                      <a:r>
                        <a:rPr lang="zh-TW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</a:t>
                      </a:r>
                      <a:endParaRPr lang="en-US" altLang="zh-TW" sz="2800" b="0" kern="100" dirty="0" smtClean="0">
                        <a:solidFill>
                          <a:srgbClr val="0000CC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以上</a:t>
                      </a:r>
                      <a:endParaRPr lang="zh-TW" sz="2800" b="0" kern="100" dirty="0">
                        <a:solidFill>
                          <a:srgbClr val="0000CC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牧師（傳道）、院長、幹事、長老（</a:t>
                      </a:r>
                      <a:r>
                        <a:rPr lang="en-US" altLang="zh-TW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3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人）、執事（</a:t>
                      </a:r>
                      <a:r>
                        <a:rPr lang="en-US" altLang="zh-TW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2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人）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、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總務組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（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文宣、會計、出納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）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、牧養組（傳道、聖樂、主日學、團契組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(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青年、夫妻、婦女會、弟兄會）、裝備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（培訓）</a:t>
                      </a:r>
                      <a:r>
                        <a:rPr lang="zh-TW" altLang="en-US" sz="28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等。</a:t>
                      </a:r>
                      <a:endParaRPr lang="zh-TW" sz="2800" b="0" kern="100" dirty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355091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zh-TW" sz="2800" b="0" kern="100" dirty="0">
                        <a:solidFill>
                          <a:schemeClr val="bg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①行政事工（業務項目統核表、公文收發、行事記錄、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會議記錄、人事異動、會員與幹部名冊、出席表）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②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總務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事工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（財產檢查登記表、財產目錄、文宣（月、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週刊、先知講道及神蹟見證記錄）、經費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(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預決算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)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收  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支月報表、現金出納表等。</a:t>
                      </a:r>
                      <a:endParaRPr lang="zh-TW" altLang="zh-TW" sz="2400" b="0" kern="100" dirty="0" smtClean="0">
                        <a:solidFill>
                          <a:schemeClr val="tx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algn="l">
                        <a:lnSpc>
                          <a:spcPts val="3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③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牧養事工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（裝備成果、培靈特會、各項聚會統整表、  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algn="l">
                        <a:lnSpc>
                          <a:spcPts val="3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婚喪喜慶成果表、探訪記錄、主日學成果、弱勢關懷  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algn="l">
                        <a:lnSpc>
                          <a:spcPts val="3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紀錄、婦女成果、聖樂）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28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83568" y="236207"/>
            <a:ext cx="7848872" cy="643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6400" lvl="0" indent="-406400">
              <a:lnSpc>
                <a:spcPts val="4300"/>
              </a:lnSpc>
            </a:pPr>
            <a:r>
              <a:rPr lang="en-US" altLang="zh-TW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(</a:t>
            </a:r>
            <a:r>
              <a:rPr lang="zh-TW" altLang="en-US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乙級</a:t>
            </a:r>
            <a:r>
              <a:rPr lang="en-US" altLang="zh-TW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)</a:t>
            </a:r>
            <a:r>
              <a:rPr lang="zh-TW" altLang="en-US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教會組織執掌及業務管理</a:t>
            </a:r>
            <a:endParaRPr lang="zh-TW" altLang="en-US" sz="4400" b="1" dirty="0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63668"/>
              </p:ext>
            </p:extLst>
          </p:nvPr>
        </p:nvGraphicFramePr>
        <p:xfrm>
          <a:off x="251520" y="1052736"/>
          <a:ext cx="8640960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576064"/>
                <a:gridCol w="7632848"/>
              </a:tblGrid>
              <a:tr h="194421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乙</a:t>
                      </a:r>
                    </a:p>
                    <a:p>
                      <a:pPr algn="ctr"/>
                      <a:endParaRPr lang="zh-TW" altLang="en-US" sz="2800" b="0" dirty="0" smtClean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級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en-US" altLang="zh-TW" sz="2800" b="0" kern="100" dirty="0" smtClean="0">
                        <a:solidFill>
                          <a:srgbClr val="0000CC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21</a:t>
                      </a: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至</a:t>
                      </a: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30</a:t>
                      </a:r>
                      <a:r>
                        <a:rPr lang="zh-TW" altLang="en-US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</a:t>
                      </a: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zh-TW" altLang="en-US" sz="2800" b="0" kern="100" dirty="0" smtClean="0">
                        <a:solidFill>
                          <a:srgbClr val="0000CC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牧師（傳道）、院長、幹事、長老（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3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人）、執事（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2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人）、總務組（文宣、會計、出納）、牧養組（傳道、聖樂、主日學、團契組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(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青年、夫妻、婦女會、弟兄會）、裝備（培訓）等。</a:t>
                      </a:r>
                      <a:endParaRPr kumimoji="0" lang="zh-TW" altLang="en-US" sz="2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352839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zh-TW" sz="2800" b="0" kern="100" dirty="0">
                        <a:solidFill>
                          <a:schemeClr val="bg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①行政事工（業務項目統核表、文書</a:t>
                      </a:r>
                      <a:r>
                        <a:rPr kumimoji="0" lang="en-US" altLang="zh-TW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(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收發</a:t>
                      </a:r>
                      <a:r>
                        <a:rPr kumimoji="0" lang="en-US" altLang="zh-TW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)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、行事記錄、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會議記錄、人事異動、會員與幹部名冊、出席表）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②總務事工（財產檢查登記表、財產目錄、文宣（月、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週刊、先知講道及神蹟見證記錄）、經費</a:t>
                      </a:r>
                      <a:r>
                        <a:rPr kumimoji="0" lang="en-US" altLang="zh-TW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(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預決算</a:t>
                      </a:r>
                      <a:r>
                        <a:rPr kumimoji="0" lang="en-US" altLang="zh-TW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)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收  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支月報表、現金出納表等。</a:t>
                      </a:r>
                      <a:endParaRPr kumimoji="0" lang="zh-TW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③牧養事工（裝備成果、培靈特會、各項聚會統整表、  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婚喪喜慶成果表、探訪記錄、主日學成果、弱勢關懷  </a:t>
                      </a:r>
                      <a:endParaRPr kumimoji="0" lang="en-US" altLang="zh-TW" sz="2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紀錄、婦女、</a:t>
                      </a:r>
                      <a:r>
                        <a:rPr kumimoji="0" lang="zh-TW" altLang="en-US" sz="24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團契成果、聖樂）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76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11561" y="135317"/>
            <a:ext cx="7920880" cy="643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6400" indent="-406400">
              <a:lnSpc>
                <a:spcPts val="4300"/>
              </a:lnSpc>
              <a:spcAft>
                <a:spcPts val="0"/>
              </a:spcAft>
            </a:pPr>
            <a:r>
              <a:rPr lang="en-US" altLang="zh-TW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(</a:t>
            </a:r>
            <a:r>
              <a:rPr lang="zh-TW" altLang="en-US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丙級</a:t>
            </a:r>
            <a:r>
              <a:rPr lang="en-US" altLang="zh-TW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)</a:t>
            </a:r>
            <a:r>
              <a:rPr lang="zh-TW" altLang="en-US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教會組織執掌及業務管理</a:t>
            </a:r>
            <a:endParaRPr lang="zh-TW" altLang="en-US" sz="44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778338"/>
              </p:ext>
            </p:extLst>
          </p:nvPr>
        </p:nvGraphicFramePr>
        <p:xfrm>
          <a:off x="179512" y="980727"/>
          <a:ext cx="8784976" cy="57941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048"/>
                <a:gridCol w="576064"/>
                <a:gridCol w="7776864"/>
              </a:tblGrid>
              <a:tr h="158417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0000CC"/>
                          </a:solidFill>
                        </a:rPr>
                        <a:t>丙</a:t>
                      </a:r>
                    </a:p>
                    <a:p>
                      <a:pPr algn="ctr"/>
                      <a:r>
                        <a:rPr lang="zh-TW" altLang="en-US" sz="2800" dirty="0" smtClean="0">
                          <a:solidFill>
                            <a:srgbClr val="0000CC"/>
                          </a:solidFill>
                        </a:rPr>
                        <a:t>級</a:t>
                      </a:r>
                      <a:endParaRPr lang="zh-TW" altLang="en-US" sz="2800" b="0" dirty="0" smtClean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solidFill>
                            <a:srgbClr val="0000CC"/>
                          </a:solidFill>
                          <a:effectLst/>
                        </a:rPr>
                        <a:t>11</a:t>
                      </a:r>
                      <a:r>
                        <a:rPr lang="zh-TW" altLang="en-US" sz="2800" kern="100" dirty="0" smtClean="0">
                          <a:solidFill>
                            <a:srgbClr val="0000CC"/>
                          </a:solidFill>
                          <a:effectLst/>
                        </a:rPr>
                        <a:t>至</a:t>
                      </a: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solidFill>
                            <a:srgbClr val="0000CC"/>
                          </a:solidFill>
                          <a:effectLst/>
                        </a:rPr>
                        <a:t>20</a:t>
                      </a:r>
                      <a:r>
                        <a:rPr lang="zh-TW" altLang="en-US" sz="2800" kern="100" dirty="0" smtClean="0">
                          <a:solidFill>
                            <a:srgbClr val="0000CC"/>
                          </a:solidFill>
                          <a:effectLst/>
                        </a:rPr>
                        <a:t>人</a:t>
                      </a:r>
                      <a:endParaRPr lang="zh-TW" altLang="en-US" sz="2800" b="0" kern="100" dirty="0" smtClean="0">
                        <a:solidFill>
                          <a:srgbClr val="0000CC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牧師（傳道）、院長、幹事、長老（</a:t>
                      </a:r>
                      <a:r>
                        <a:rPr kumimoji="0" lang="en-US" altLang="zh-TW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3</a:t>
                      </a:r>
                      <a:r>
                        <a:rPr kumimoji="0" lang="zh-TW" altLang="en-US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人）、執事（</a:t>
                      </a:r>
                      <a:r>
                        <a:rPr kumimoji="0" lang="en-US" altLang="zh-TW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2</a:t>
                      </a:r>
                      <a:r>
                        <a:rPr kumimoji="0" lang="zh-TW" altLang="en-US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人）、總務組（文宣、會計、出納）、牧養組（傳道、聖樂、主日學、團契組</a:t>
                      </a:r>
                      <a:r>
                        <a:rPr kumimoji="0" lang="en-US" altLang="zh-TW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(</a:t>
                      </a:r>
                      <a:r>
                        <a:rPr kumimoji="0" lang="zh-TW" altLang="en-US" sz="280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青年、夫妻、婦女會、弟兄會）、裝備（培訓）等。</a:t>
                      </a:r>
                      <a:endParaRPr kumimoji="0" lang="zh-TW" altLang="en-US" sz="2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</a:tr>
              <a:tr h="406303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zh-TW" sz="2800" b="0" kern="100" dirty="0">
                        <a:solidFill>
                          <a:schemeClr val="bg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①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行政事工（業務項目統核表、文書</a:t>
                      </a:r>
                      <a:r>
                        <a:rPr kumimoji="0" lang="en-US" altLang="zh-TW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收發</a:t>
                      </a:r>
                      <a:r>
                        <a:rPr kumimoji="0" lang="en-US" altLang="zh-TW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)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、行事記錄、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  會議記錄、人事異動、會員與幹部名冊、出席表）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②總務事工（財產檢查登記表、財產目錄、文宣（月、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  週刊、先知講道及神蹟見證記錄）、經費</a:t>
                      </a:r>
                      <a:r>
                        <a:rPr kumimoji="0" lang="en-US" altLang="zh-TW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預決算</a:t>
                      </a:r>
                      <a:r>
                        <a:rPr kumimoji="0" lang="en-US" altLang="zh-TW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)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收  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  支月報表、現金出納表等。</a:t>
                      </a:r>
                      <a:endParaRPr kumimoji="0" lang="zh-TW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③牧養事工（裝備成果、培靈特會、各項聚會統整表、  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  婚喪喜慶成果表、探訪記錄、主日學成果、弱勢關懷  </a:t>
                      </a:r>
                      <a:endParaRPr kumimoji="0" lang="en-US" altLang="zh-TW" sz="2400" b="1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  </a:t>
                      </a:r>
                      <a:r>
                        <a:rPr kumimoji="0" lang="zh-TW" altLang="en-US" sz="2400" b="1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紀錄</a:t>
                      </a:r>
                      <a:r>
                        <a:rPr kumimoji="0" lang="zh-TW" altLang="en-US" sz="2400" b="1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、婦女、團契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</a:rPr>
                        <a:t>成果、聖樂）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華康正顏楷體W7(P)" pitchFamily="66" charset="-120"/>
                          <a:ea typeface="華康正顏楷體W7(P)" pitchFamily="66" charset="-120"/>
                        </a:rPr>
                        <a:t>◎相關業務</a:t>
                      </a:r>
                      <a:r>
                        <a:rPr kumimoji="0" lang="en-US" altLang="zh-TW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華康正顏楷體W7(P)" pitchFamily="66" charset="-120"/>
                          <a:ea typeface="華康正顏楷體W7(P)" pitchFamily="66" charset="-120"/>
                        </a:rPr>
                        <a:t>(</a:t>
                      </a:r>
                      <a:r>
                        <a:rPr kumimoji="0" lang="zh-TW" altLang="en-US" sz="2400" b="1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華康正顏楷體W7(P)" pitchFamily="66" charset="-120"/>
                          <a:ea typeface="華康正顏楷體W7(P)" pitchFamily="66" charset="-120"/>
                        </a:rPr>
                        <a:t>人事異動、培靈特會、婚喪喜慶成果表、探訪記錄、弱勢關懷紀錄、團契成果）教會如未執行時免報月報。</a:t>
                      </a:r>
                      <a:endParaRPr kumimoji="0" lang="zh-TW" altLang="en-US" sz="2400" b="1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華康正顏楷體W7(P)" pitchFamily="66" charset="-120"/>
                        <a:ea typeface="華康正顏楷體W7(P)" pitchFamily="66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48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82788" y="165715"/>
            <a:ext cx="7993432" cy="643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6400" lvl="0" indent="-406400">
              <a:lnSpc>
                <a:spcPts val="4300"/>
              </a:lnSpc>
            </a:pPr>
            <a:r>
              <a:rPr lang="en-US" altLang="zh-TW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(</a:t>
            </a:r>
            <a:r>
              <a:rPr lang="zh-TW" altLang="en-US" sz="4400" b="1" kern="100" dirty="0" smtClean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丁級</a:t>
            </a:r>
            <a:r>
              <a:rPr lang="en-US" altLang="zh-TW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)</a:t>
            </a:r>
            <a:r>
              <a:rPr lang="zh-TW" altLang="en-US" sz="4400" b="1" kern="100" dirty="0">
                <a:solidFill>
                  <a:prstClr val="black"/>
                </a:solidFill>
                <a:latin typeface="Calibri"/>
                <a:ea typeface="標楷體"/>
                <a:cs typeface="華康中圓體"/>
              </a:rPr>
              <a:t>教會組織執掌及業務管理</a:t>
            </a:r>
            <a:endParaRPr lang="zh-TW" altLang="en-US" sz="4400" b="1" dirty="0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7504" y="16571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224568"/>
              </p:ext>
            </p:extLst>
          </p:nvPr>
        </p:nvGraphicFramePr>
        <p:xfrm>
          <a:off x="179512" y="980728"/>
          <a:ext cx="878497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12388"/>
                <a:gridCol w="7768532"/>
              </a:tblGrid>
              <a:tr h="208823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丁</a:t>
                      </a:r>
                    </a:p>
                    <a:p>
                      <a:pPr algn="ctr"/>
                      <a:endParaRPr lang="zh-TW" altLang="en-US" sz="2800" b="0" dirty="0" smtClean="0">
                        <a:solidFill>
                          <a:srgbClr val="0000CC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0000CC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級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01</a:t>
                      </a:r>
                      <a:r>
                        <a:rPr lang="zh-TW" altLang="en-US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至</a:t>
                      </a:r>
                      <a:r>
                        <a:rPr lang="en-US" altLang="zh-TW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10</a:t>
                      </a:r>
                      <a:r>
                        <a:rPr lang="zh-TW" altLang="en-US" sz="2800" b="0" kern="100" dirty="0" smtClean="0">
                          <a:solidFill>
                            <a:srgbClr val="0000CC"/>
                          </a:solidFill>
                          <a:effectLst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院長、長老（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2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人，其中一人可兼幹事一職及總務、文宣各一職）、執事（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2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人各兼會計、出納）、婦女會、主日學等。</a:t>
                      </a:r>
                      <a:endParaRPr kumimoji="0" lang="zh-TW" altLang="en-US" sz="2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331236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endParaRPr lang="zh-TW" sz="2800" b="0" kern="100" dirty="0">
                        <a:solidFill>
                          <a:schemeClr val="bg1"/>
                        </a:solidFill>
                        <a:effectLst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①長老（公文收發、行事記錄、會議記錄、會員 </a:t>
                      </a:r>
                      <a:endParaRPr kumimoji="0" lang="en-US" altLang="zh-TW" sz="28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  與幹部名冊</a:t>
                      </a:r>
                      <a:r>
                        <a:rPr kumimoji="0" lang="en-US" altLang="zh-TW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②財產目錄</a:t>
                      </a:r>
                      <a:endParaRPr kumimoji="0" lang="en-US" altLang="zh-TW" sz="28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③月、週刊、先知講道及神蹟見證記錄）</a:t>
                      </a: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*本項如無人執行可不報。</a:t>
                      </a:r>
                      <a:endParaRPr kumimoji="0" lang="en-US" altLang="zh-TW" sz="28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Times New Roman"/>
                        </a:rPr>
                        <a:t>④經費收支月報表及出納現金表等。</a:t>
                      </a:r>
                      <a:endParaRPr kumimoji="0" lang="zh-TW" altLang="en-US" sz="2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91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C0000"/>
                </a:solidFill>
                <a:latin typeface="超世紀特明體一標準" pitchFamily="2" charset="-120"/>
                <a:ea typeface="超世紀特明體一標準" pitchFamily="2" charset="-120"/>
              </a:rPr>
              <a:t>五</a:t>
            </a:r>
            <a:r>
              <a:rPr lang="zh-TW" altLang="en-US" b="1" dirty="0" smtClean="0">
                <a:solidFill>
                  <a:srgbClr val="CC0000"/>
                </a:solidFill>
                <a:latin typeface="超世紀特明體一標準" pitchFamily="2" charset="-120"/>
                <a:ea typeface="超世紀特明體一標準" pitchFamily="2" charset="-120"/>
              </a:rPr>
              <a:t>、</a:t>
            </a:r>
            <a:r>
              <a:rPr lang="zh-TW" altLang="en-US" b="1" dirty="0">
                <a:solidFill>
                  <a:srgbClr val="CC0000"/>
                </a:solidFill>
                <a:latin typeface="超世紀特明體一標準" pitchFamily="2" charset="-120"/>
                <a:ea typeface="超世紀特明體一標準" pitchFamily="2" charset="-120"/>
              </a:rPr>
              <a:t>管理是否屬靈？</a:t>
            </a:r>
            <a:r>
              <a:rPr lang="zh-TW" altLang="en-US" dirty="0">
                <a:solidFill>
                  <a:srgbClr val="CC0000"/>
                </a:solidFill>
                <a:latin typeface="超世紀特明體一標準" pitchFamily="2" charset="-120"/>
                <a:ea typeface="超世紀特明體一標準" pitchFamily="2" charset="-120"/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>
                <a:solidFill>
                  <a:srgbClr val="990033"/>
                </a:solidFill>
                <a:latin typeface="金梅小甜甜圓體字" pitchFamily="49" charset="-120"/>
                <a:ea typeface="金梅小甜甜圓體字" pitchFamily="49" charset="-120"/>
              </a:rPr>
              <a:t>不是倚靠勢力，不是倚靠才能，乃是倚靠我的靈方能成事。 （撒迦利亞四： </a:t>
            </a:r>
            <a:r>
              <a:rPr lang="en-US" altLang="zh-TW">
                <a:solidFill>
                  <a:srgbClr val="990033"/>
                </a:solidFill>
                <a:latin typeface="金梅小甜甜圓體字" pitchFamily="49" charset="-120"/>
                <a:ea typeface="金梅小甜甜圓體字" pitchFamily="49" charset="-120"/>
              </a:rPr>
              <a:t>6</a:t>
            </a:r>
            <a:r>
              <a:rPr lang="zh-TW" altLang="en-US">
                <a:solidFill>
                  <a:srgbClr val="990033"/>
                </a:solidFill>
                <a:latin typeface="金梅小甜甜圓體字" pitchFamily="49" charset="-120"/>
                <a:ea typeface="金梅小甜甜圓體字" pitchFamily="49" charset="-120"/>
              </a:rPr>
              <a:t>）</a:t>
            </a:r>
          </a:p>
          <a:p>
            <a:r>
              <a:rPr lang="zh-TW" altLang="en-US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徒六：</a:t>
            </a:r>
            <a:r>
              <a:rPr lang="en-US" altLang="zh-TW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4</a:t>
            </a:r>
            <a:r>
              <a:rPr lang="zh-TW" altLang="en-US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、</a:t>
            </a:r>
            <a:r>
              <a:rPr lang="en-US" altLang="zh-TW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7</a:t>
            </a:r>
          </a:p>
          <a:p>
            <a:r>
              <a:rPr lang="zh-TW" altLang="en-US">
                <a:solidFill>
                  <a:srgbClr val="990033"/>
                </a:solidFill>
                <a:latin typeface="金梅小甜甜圓體字" pitchFamily="49" charset="-120"/>
                <a:ea typeface="金梅小甜甜圓體字" pitchFamily="49" charset="-120"/>
              </a:rPr>
              <a:t>出十八：</a:t>
            </a:r>
            <a:r>
              <a:rPr lang="en-US" altLang="zh-TW">
                <a:solidFill>
                  <a:srgbClr val="990033"/>
                </a:solidFill>
                <a:latin typeface="金梅小甜甜圓體字" pitchFamily="49" charset="-120"/>
                <a:ea typeface="金梅小甜甜圓體字" pitchFamily="49" charset="-120"/>
              </a:rPr>
              <a:t>18-22</a:t>
            </a:r>
          </a:p>
          <a:p>
            <a:r>
              <a:rPr lang="zh-TW" altLang="en-US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彼前五：</a:t>
            </a:r>
            <a:r>
              <a:rPr lang="en-US" altLang="zh-TW">
                <a:solidFill>
                  <a:srgbClr val="990033"/>
                </a:solidFill>
                <a:latin typeface="華康儷粗宋(P)" pitchFamily="18" charset="-120"/>
                <a:ea typeface="華康儷粗宋(P)" pitchFamily="18" charset="-120"/>
              </a:rPr>
              <a:t>2-5</a:t>
            </a:r>
            <a:r>
              <a:rPr lang="en-US" altLang="zh-TW">
                <a:solidFill>
                  <a:srgbClr val="990033"/>
                </a:solidFill>
              </a:rPr>
              <a:t> </a:t>
            </a:r>
          </a:p>
          <a:p>
            <a:r>
              <a:rPr lang="zh-TW" altLang="en-US">
                <a:solidFill>
                  <a:srgbClr val="990033"/>
                </a:solidFill>
                <a:ea typeface="金梅美工甜甜字形" pitchFamily="49" charset="-120"/>
              </a:rPr>
              <a:t>組織行政管理，其實是上帝賜予人的禮物</a:t>
            </a:r>
            <a:r>
              <a:rPr lang="zh-TW" altLang="en-US">
                <a:solidFill>
                  <a:srgbClr val="990033"/>
                </a:solidFill>
              </a:rPr>
              <a:t> </a:t>
            </a:r>
          </a:p>
          <a:p>
            <a:r>
              <a:rPr lang="zh-TW" altLang="en-US">
                <a:solidFill>
                  <a:srgbClr val="99003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095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zh-TW" altLang="en-US" sz="3600">
                <a:solidFill>
                  <a:srgbClr val="CC0000"/>
                </a:solidFill>
                <a:ea typeface="金梅美工甜甜字形" pitchFamily="49" charset="-120"/>
              </a:rPr>
              <a:t>最重要的仍是上帝的靈運形其中與否？</a:t>
            </a:r>
          </a:p>
          <a:p>
            <a:r>
              <a:rPr lang="zh-TW" altLang="en-US" sz="3600">
                <a:solidFill>
                  <a:srgbClr val="00CC00"/>
                </a:solidFill>
                <a:ea typeface="華康儷中宋(P)" pitchFamily="18" charset="-120"/>
              </a:rPr>
              <a:t>運作組織推行事工的人，若</a:t>
            </a:r>
            <a:r>
              <a:rPr lang="zh-TW" altLang="en-US" sz="3600">
                <a:solidFill>
                  <a:srgbClr val="0000CC"/>
                </a:solidFill>
                <a:ea typeface="華康儷中宋(P)" pitchFamily="18" charset="-120"/>
              </a:rPr>
              <a:t>願意順服</a:t>
            </a:r>
            <a:r>
              <a:rPr lang="zh-TW" altLang="en-US" sz="3600">
                <a:solidFill>
                  <a:srgbClr val="00CC00"/>
                </a:solidFill>
                <a:ea typeface="華康儷中宋(P)" pitchFamily="18" charset="-120"/>
              </a:rPr>
              <a:t>於</a:t>
            </a:r>
            <a:r>
              <a:rPr lang="zh-TW" altLang="en-US" sz="3600">
                <a:solidFill>
                  <a:srgbClr val="0000CC"/>
                </a:solidFill>
                <a:ea typeface="華康儷中宋(P)" pitchFamily="18" charset="-120"/>
              </a:rPr>
              <a:t>主的聖靈</a:t>
            </a:r>
            <a:r>
              <a:rPr lang="zh-TW" altLang="en-US" sz="3600">
                <a:solidFill>
                  <a:srgbClr val="00CC00"/>
                </a:solidFill>
                <a:ea typeface="華康儷中宋(P)" pitchFamily="18" charset="-120"/>
              </a:rPr>
              <a:t>，順服於</a:t>
            </a:r>
            <a:r>
              <a:rPr lang="zh-TW" altLang="en-US" sz="3600">
                <a:solidFill>
                  <a:srgbClr val="0000CC"/>
                </a:solidFill>
                <a:ea typeface="華康儷中宋(P)" pitchFamily="18" charset="-120"/>
              </a:rPr>
              <a:t>上帝的權柄</a:t>
            </a:r>
            <a:r>
              <a:rPr lang="zh-TW" altLang="en-US" sz="3600">
                <a:solidFill>
                  <a:srgbClr val="00CC00"/>
                </a:solidFill>
                <a:ea typeface="華康儷中宋(P)" pitchFamily="18" charset="-120"/>
              </a:rPr>
              <a:t>，其手中所推動的教育事工必定能從上帝支取動力、蒙上帝祝福。</a:t>
            </a:r>
          </a:p>
          <a:p>
            <a:r>
              <a:rPr lang="zh-TW" altLang="en-US" sz="4000">
                <a:latin typeface="華康超特楷體(P)" pitchFamily="66" charset="-120"/>
                <a:ea typeface="華康超特楷體(P)" pitchFamily="66" charset="-120"/>
              </a:rPr>
              <a:t>撒上十五：</a:t>
            </a:r>
            <a:r>
              <a:rPr lang="en-US" altLang="zh-TW" sz="4000">
                <a:latin typeface="華康超特楷體(P)" pitchFamily="66" charset="-120"/>
                <a:ea typeface="華康超特楷體(P)" pitchFamily="66" charset="-12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08893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>
            <a:normAutofit/>
          </a:bodyPr>
          <a:lstStyle/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chemeClr val="tx1"/>
                </a:solidFill>
                <a:latin typeface="華康正顏楷體W7(P)" pitchFamily="66" charset="-120"/>
                <a:ea typeface="華康正顏楷體W7(P)" pitchFamily="66" charset="-120"/>
              </a:rPr>
              <a:t>神  的事工</a:t>
            </a:r>
            <a:endParaRPr lang="en-US" altLang="zh-TW" sz="8000" dirty="0" smtClean="0">
              <a:solidFill>
                <a:schemeClr val="tx1"/>
              </a:solidFill>
              <a:latin typeface="華康正顏楷體W7(P)" pitchFamily="66" charset="-120"/>
              <a:ea typeface="華康正顏楷體W7(P)" pitchFamily="66" charset="-120"/>
            </a:endParaRPr>
          </a:p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chemeClr val="tx1"/>
                </a:solidFill>
                <a:latin typeface="華康正顏楷體W7(P)" pitchFamily="66" charset="-120"/>
                <a:ea typeface="華康正顏楷體W7(P)" pitchFamily="66" charset="-120"/>
              </a:rPr>
              <a:t>我們一起努力</a:t>
            </a:r>
            <a:endParaRPr lang="en-US" altLang="zh-TW" sz="8000" dirty="0" smtClean="0">
              <a:solidFill>
                <a:schemeClr val="tx1"/>
              </a:solidFill>
              <a:latin typeface="華康正顏楷體W7(P)" pitchFamily="66" charset="-120"/>
              <a:ea typeface="華康正顏楷體W7(P)" pitchFamily="66" charset="-120"/>
            </a:endParaRPr>
          </a:p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chemeClr val="tx1"/>
                </a:solidFill>
                <a:latin typeface="華康正顏楷體W7(P)" pitchFamily="66" charset="-120"/>
                <a:ea typeface="華康正顏楷體W7(P)" pitchFamily="66" charset="-120"/>
              </a:rPr>
              <a:t>願 神賜福</a:t>
            </a:r>
            <a:r>
              <a:rPr lang="en-US" altLang="zh-TW" sz="8000" dirty="0" smtClean="0">
                <a:solidFill>
                  <a:schemeClr val="tx1"/>
                </a:solidFill>
                <a:latin typeface="華康正顏楷體W7(P)" pitchFamily="66" charset="-120"/>
                <a:ea typeface="華康正顏楷體W7(P)" pitchFamily="66" charset="-120"/>
              </a:rPr>
              <a:t>!</a:t>
            </a:r>
            <a:endParaRPr lang="zh-TW" altLang="en-US" sz="8000" dirty="0">
              <a:solidFill>
                <a:schemeClr val="tx1"/>
              </a:solidFill>
              <a:latin typeface="華康正顏楷體W7(P)" pitchFamily="66" charset="-120"/>
              <a:ea typeface="華康正顏楷體W7(P)" pitchFamily="66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99592" y="3789040"/>
            <a:ext cx="770485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zh-TW" altLang="en-US" sz="8000" dirty="0"/>
              <a:t>以上簡報</a:t>
            </a:r>
          </a:p>
          <a:p>
            <a:pPr marL="342900" lvl="0" indent="-34290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zh-TW" altLang="en-US" sz="8000" dirty="0"/>
              <a:t>謝謝聆聽</a:t>
            </a:r>
            <a:endParaRPr lang="zh-TW" alt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1212</TotalTime>
  <Words>932</Words>
  <Application>Microsoft Office PowerPoint</Application>
  <PresentationFormat>如螢幕大小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31" baseType="lpstr">
      <vt:lpstr>金梅小甜甜圓體字</vt:lpstr>
      <vt:lpstr>金梅美工甜甜字形</vt:lpstr>
      <vt:lpstr>華康中特圓體</vt:lpstr>
      <vt:lpstr>華康中圓體</vt:lpstr>
      <vt:lpstr>華康正顏楷體W7(P)</vt:lpstr>
      <vt:lpstr>華康正顏楷體W9</vt:lpstr>
      <vt:lpstr>華康粗圓體(P)</vt:lpstr>
      <vt:lpstr>華康超特楷體(P)</vt:lpstr>
      <vt:lpstr>華康新特明體</vt:lpstr>
      <vt:lpstr>華康儷中宋(P)</vt:lpstr>
      <vt:lpstr>華康儷粗宋(P)</vt:lpstr>
      <vt:lpstr>超世紀特明體一標準</vt:lpstr>
      <vt:lpstr>微軟正黑體</vt:lpstr>
      <vt:lpstr>新細明體</vt:lpstr>
      <vt:lpstr>標楷體</vt:lpstr>
      <vt:lpstr>Calibri</vt:lpstr>
      <vt:lpstr>Franklin Gothic Book</vt:lpstr>
      <vt:lpstr>Franklin Gothic Medium</vt:lpstr>
      <vt:lpstr>Times New Roman</vt:lpstr>
      <vt:lpstr>Wingdings 2</vt:lpstr>
      <vt:lpstr>旅程</vt:lpstr>
      <vt:lpstr>PowerPoint 簡報</vt:lpstr>
      <vt:lpstr>曠野協會隸屬教會組織分級人數</vt:lpstr>
      <vt:lpstr>PowerPoint 簡報</vt:lpstr>
      <vt:lpstr>PowerPoint 簡報</vt:lpstr>
      <vt:lpstr>PowerPoint 簡報</vt:lpstr>
      <vt:lpstr>PowerPoint 簡報</vt:lpstr>
      <vt:lpstr>五、管理是否屬靈？ </vt:lpstr>
      <vt:lpstr>PowerPoint 簡報</vt:lpstr>
      <vt:lpstr>PowerPoint 簡報</vt:lpstr>
      <vt:lpstr>PowerPoint 簡報</vt:lpstr>
    </vt:vector>
  </TitlesOfParts>
  <Company>Yoshikuni  Kenta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文書處理</dc:title>
  <dc:creator>吉國健太</dc:creator>
  <cp:lastModifiedBy>v20150318</cp:lastModifiedBy>
  <cp:revision>134</cp:revision>
  <cp:lastPrinted>2015-05-25T01:35:22Z</cp:lastPrinted>
  <dcterms:created xsi:type="dcterms:W3CDTF">2008-08-15T07:49:52Z</dcterms:created>
  <dcterms:modified xsi:type="dcterms:W3CDTF">2015-05-27T01:27:16Z</dcterms:modified>
</cp:coreProperties>
</file>